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94" r:id="rId32"/>
    <p:sldId id="286" r:id="rId33"/>
    <p:sldId id="287" r:id="rId34"/>
    <p:sldId id="288" r:id="rId35"/>
    <p:sldId id="289" r:id="rId36"/>
    <p:sldId id="290" r:id="rId37"/>
    <p:sldId id="291" r:id="rId38"/>
    <p:sldId id="292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05388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72261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296288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038950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68409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641587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7427363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521107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29867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29867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29867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2986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2986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073451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29867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29867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29867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29867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340656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35212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307256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607298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801273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32410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31357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</a:t>
            </a:r>
            <a:r>
              <a:rPr lang="en-US" sz="3000" b="1" dirty="0" smtClean="0">
                <a:solidFill>
                  <a:schemeClr val="bg1"/>
                </a:solidFill>
              </a:rPr>
              <a:t>1</a:t>
            </a:r>
            <a:r>
              <a:rPr lang="th-TH" sz="3000" b="1" dirty="0" smtClean="0">
                <a:solidFill>
                  <a:schemeClr val="bg1"/>
                </a:solidFill>
              </a:rPr>
              <a:t> สถิติเชิงอนุมานและการทดสอบตัวแปรเดียว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38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 2 ทาง</a:t>
            </a:r>
            <a:endParaRPr lang="en-US" sz="28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pic>
        <p:nvPicPr>
          <p:cNvPr id="30" name="Picture 29" descr="การทดสอบสมมติฐานแบบ 2 ทาง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583697"/>
            <a:ext cx="6654303" cy="3221567"/>
          </a:xfrm>
          <a:prstGeom prst="rect">
            <a:avLst/>
          </a:prstGeom>
        </p:spPr>
      </p:pic>
      <p:grpSp>
        <p:nvGrpSpPr>
          <p:cNvPr id="2" name="Group 35"/>
          <p:cNvGrpSpPr/>
          <p:nvPr/>
        </p:nvGrpSpPr>
        <p:grpSpPr>
          <a:xfrm>
            <a:off x="899592" y="1844824"/>
            <a:ext cx="4608512" cy="646331"/>
            <a:chOff x="899592" y="1844824"/>
            <a:chExt cx="4608512" cy="646331"/>
          </a:xfrm>
        </p:grpSpPr>
        <p:sp>
          <p:nvSpPr>
            <p:cNvPr id="32" name="TextBox 31"/>
            <p:cNvSpPr txBox="1"/>
            <p:nvPr/>
          </p:nvSpPr>
          <p:spPr>
            <a:xfrm>
              <a:off x="899592" y="1844824"/>
              <a:ext cx="46085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H</a:t>
              </a:r>
              <a:r>
                <a:rPr lang="en-US" sz="1400" b="1" dirty="0" smtClean="0"/>
                <a:t>0</a:t>
              </a:r>
              <a:r>
                <a:rPr lang="en-US" b="1" dirty="0" smtClean="0"/>
                <a:t>:</a:t>
              </a:r>
              <a:r>
                <a:rPr lang="th-TH" b="1" dirty="0" smtClean="0"/>
                <a:t> ความพึงพอใจของเพศชาย           ความพึงพอใจของเพศหญิง</a:t>
              </a:r>
              <a:endParaRPr lang="en-US" b="1" dirty="0" smtClean="0"/>
            </a:p>
            <a:p>
              <a:r>
                <a:rPr lang="en-US" b="1" dirty="0" smtClean="0"/>
                <a:t>H</a:t>
              </a:r>
              <a:r>
                <a:rPr lang="th-TH" sz="1400" b="1" dirty="0" smtClean="0"/>
                <a:t>1</a:t>
              </a:r>
              <a:r>
                <a:rPr lang="en-US" b="1" dirty="0" smtClean="0"/>
                <a:t>:</a:t>
              </a:r>
              <a:r>
                <a:rPr lang="th-TH" b="1" dirty="0" smtClean="0"/>
                <a:t> ความพึงพอใจของเพศชาย           ความพึงพอใจของเพศหญิง</a:t>
              </a:r>
              <a:endParaRPr lang="en-US" b="1" dirty="0" smtClean="0"/>
            </a:p>
          </p:txBody>
        </p:sp>
        <p:pic>
          <p:nvPicPr>
            <p:cNvPr id="33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92502" y="1896318"/>
              <a:ext cx="152400" cy="236538"/>
            </a:xfrm>
            <a:prstGeom prst="rect">
              <a:avLst/>
            </a:prstGeom>
            <a:noFill/>
          </p:spPr>
        </p:pic>
        <p:pic>
          <p:nvPicPr>
            <p:cNvPr id="34" name="Picture 33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92502" y="2184350"/>
              <a:ext cx="152400" cy="236538"/>
            </a:xfrm>
            <a:prstGeom prst="rect">
              <a:avLst/>
            </a:prstGeom>
            <a:noFill/>
          </p:spPr>
        </p:pic>
      </p:grpSp>
      <p:sp>
        <p:nvSpPr>
          <p:cNvPr id="9218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2182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1763688" y="5904631"/>
            <a:ext cx="6696744" cy="836737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1" algn="thaiDist" fontAlgn="base">
              <a:spcBef>
                <a:spcPct val="0"/>
              </a:spcBef>
              <a:spcAft>
                <a:spcPct val="0"/>
              </a:spcAft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ปฏิเสธ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H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ต่อเมื่อ ค่า 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Sig. 2-tailed)   </a:t>
            </a:r>
            <a:r>
              <a:rPr lang="en-US" b="1" dirty="0" smtClean="0"/>
              <a:t>≤  </a:t>
            </a:r>
            <a:r>
              <a:rPr lang="el-GR" b="1" dirty="0" smtClean="0">
                <a:latin typeface="Times New Roman"/>
                <a:cs typeface="Times New Roman"/>
              </a:rPr>
              <a:t>α</a:t>
            </a:r>
            <a:r>
              <a:rPr kumimoji="0" lang="th-TH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                  </a:t>
            </a: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(นักวิจัยการตลาดนิยมกำหนดค่า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=</a:t>
            </a: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.05)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lvl="1" algn="thaiDist" fontAlgn="base">
              <a:spcBef>
                <a:spcPct val="0"/>
              </a:spcBef>
              <a:spcAft>
                <a:spcPct val="0"/>
              </a:spcAft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หรือยอมรับ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H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ต่อเมื่อ ค่า 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Sig. 2-tailed)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&gt;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r>
              <a:rPr lang="el-GR" b="1" dirty="0" smtClean="0">
                <a:latin typeface="Times New Roman"/>
                <a:cs typeface="Times New Roman"/>
              </a:rPr>
              <a:t>α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</a:t>
            </a:r>
            <a:endParaRPr kumimoji="0" lang="th-TH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1547664" y="5688632"/>
            <a:ext cx="6552728" cy="11247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4418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การทดสอบสมมติฐานแบบทางเดียวด้านขวา</a:t>
            </a:r>
            <a:endParaRPr lang="en-US" sz="28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23" name="TextBox 22"/>
          <p:cNvSpPr txBox="1"/>
          <p:nvPr/>
        </p:nvSpPr>
        <p:spPr>
          <a:xfrm>
            <a:off x="842713" y="1772816"/>
            <a:ext cx="429316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</a:t>
            </a:r>
            <a:r>
              <a:rPr lang="en-US" sz="1400" b="1" dirty="0" smtClean="0"/>
              <a:t>0</a:t>
            </a:r>
            <a:r>
              <a:rPr lang="en-US" b="1" dirty="0" smtClean="0"/>
              <a:t>:</a:t>
            </a:r>
            <a:r>
              <a:rPr lang="th-TH" b="1" dirty="0" smtClean="0"/>
              <a:t> ความพึงพอใจของเพศชาย </a:t>
            </a:r>
            <a:r>
              <a:rPr lang="en-US" b="1" dirty="0" smtClean="0"/>
              <a:t>   ≤</a:t>
            </a:r>
            <a:r>
              <a:rPr lang="th-TH" b="1" dirty="0" smtClean="0"/>
              <a:t>    ความพึงพอใจของเพศหญิง</a:t>
            </a:r>
            <a:endParaRPr lang="en-US" b="1" dirty="0" smtClean="0"/>
          </a:p>
          <a:p>
            <a:r>
              <a:rPr lang="en-US" b="1" dirty="0" smtClean="0"/>
              <a:t>H</a:t>
            </a:r>
            <a:r>
              <a:rPr lang="th-TH" sz="1400" b="1" dirty="0" smtClean="0"/>
              <a:t>1</a:t>
            </a:r>
            <a:r>
              <a:rPr lang="en-US" b="1" dirty="0" smtClean="0"/>
              <a:t>:</a:t>
            </a:r>
            <a:r>
              <a:rPr lang="th-TH" b="1" dirty="0" smtClean="0"/>
              <a:t> ความพึงพอใจของเพศชาย     </a:t>
            </a:r>
            <a:r>
              <a:rPr lang="en-US" sz="2800" b="1" dirty="0" smtClean="0"/>
              <a:t>&gt;</a:t>
            </a:r>
            <a:r>
              <a:rPr lang="th-TH" b="1" dirty="0" smtClean="0"/>
              <a:t>     ความพึงพอใจของเพศหญิง</a:t>
            </a:r>
            <a:endParaRPr lang="en-US" b="1" dirty="0" smtClean="0"/>
          </a:p>
        </p:txBody>
      </p:sp>
      <p:pic>
        <p:nvPicPr>
          <p:cNvPr id="27" name="Picture 26" descr="การทดสอบสมมติฐานแบบทางเดียว-ขวา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2420888"/>
            <a:ext cx="6228184" cy="3335880"/>
          </a:xfrm>
          <a:prstGeom prst="rect">
            <a:avLst/>
          </a:prstGeom>
        </p:spPr>
      </p:pic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1763688" y="5904631"/>
            <a:ext cx="6696744" cy="836737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1" algn="thaiDist" fontAlgn="base">
              <a:spcBef>
                <a:spcPct val="0"/>
              </a:spcBef>
              <a:spcAft>
                <a:spcPct val="0"/>
              </a:spcAft>
            </a:pPr>
            <a:r>
              <a:rPr lang="th-TH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จะปฏิเสธ </a:t>
            </a:r>
            <a:r>
              <a:rPr lang="en-US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Ho</a:t>
            </a:r>
            <a:r>
              <a:rPr lang="th-TH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ต่อเมื่อเงื่อนไข 2 ประการเป็นจริง ดังนี้</a:t>
            </a:r>
          </a:p>
          <a:p>
            <a:pPr lvl="0"/>
            <a:r>
              <a:rPr lang="th-TH" b="1" dirty="0" smtClean="0"/>
              <a:t>            1. ค่า </a:t>
            </a:r>
            <a:r>
              <a:rPr lang="en-US" b="1" dirty="0" smtClean="0"/>
              <a:t>t &gt; 0</a:t>
            </a:r>
            <a:endParaRPr lang="en-US" dirty="0" smtClean="0"/>
          </a:p>
          <a:p>
            <a:pPr lvl="0"/>
            <a:r>
              <a:rPr lang="th-TH" b="1" dirty="0" smtClean="0"/>
              <a:t>            2. ค่า (</a:t>
            </a:r>
            <a:r>
              <a:rPr lang="en-US" b="1" dirty="0" smtClean="0"/>
              <a:t>Sig. 2-tailed)/2     ≤  </a:t>
            </a:r>
            <a:r>
              <a:rPr lang="el-GR" b="1" dirty="0" smtClean="0">
                <a:latin typeface="Times New Roman"/>
                <a:cs typeface="Times New Roman"/>
              </a:rPr>
              <a:t>α</a:t>
            </a:r>
            <a:r>
              <a:rPr lang="th-TH" sz="1200" b="1" dirty="0" smtClean="0"/>
              <a:t>            </a:t>
            </a:r>
            <a:r>
              <a:rPr lang="en-US" sz="1200" b="1" dirty="0" smtClean="0"/>
              <a:t> </a:t>
            </a:r>
            <a:r>
              <a:rPr lang="th-TH" b="1" dirty="0" smtClean="0"/>
              <a:t>(นักวิจัยการตลาดนิยมกำหนดค่า  </a:t>
            </a:r>
            <a:r>
              <a:rPr lang="en-US" b="1" dirty="0" smtClean="0"/>
              <a:t>=</a:t>
            </a:r>
            <a:r>
              <a:rPr lang="th-TH" b="1" dirty="0" smtClean="0"/>
              <a:t> .05)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444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การทดสอบสมมติฐานแบบทางเดียวด้านซ้าย</a:t>
            </a:r>
            <a:endParaRPr lang="en-US" sz="28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grpSp>
        <p:nvGrpSpPr>
          <p:cNvPr id="2" name="Group 25"/>
          <p:cNvGrpSpPr/>
          <p:nvPr/>
        </p:nvGrpSpPr>
        <p:grpSpPr>
          <a:xfrm>
            <a:off x="842713" y="1772816"/>
            <a:ext cx="4158511" cy="646331"/>
            <a:chOff x="842713" y="1772816"/>
            <a:chExt cx="4158511" cy="646331"/>
          </a:xfrm>
        </p:grpSpPr>
        <p:sp>
          <p:nvSpPr>
            <p:cNvPr id="23" name="TextBox 22"/>
            <p:cNvSpPr txBox="1"/>
            <p:nvPr/>
          </p:nvSpPr>
          <p:spPr>
            <a:xfrm>
              <a:off x="842713" y="1772816"/>
              <a:ext cx="415851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H</a:t>
              </a:r>
              <a:r>
                <a:rPr lang="en-US" sz="1400" b="1" dirty="0" smtClean="0"/>
                <a:t>0</a:t>
              </a:r>
              <a:r>
                <a:rPr lang="en-US" b="1" dirty="0" smtClean="0"/>
                <a:t>:</a:t>
              </a:r>
              <a:r>
                <a:rPr lang="th-TH" b="1" dirty="0" smtClean="0"/>
                <a:t> ความพึงพอใจของเพศชาย         ความพึงพอใจของเพศหญิง</a:t>
              </a:r>
              <a:endParaRPr lang="en-US" b="1" dirty="0" smtClean="0"/>
            </a:p>
            <a:p>
              <a:r>
                <a:rPr lang="en-US" b="1" dirty="0" smtClean="0"/>
                <a:t>H</a:t>
              </a:r>
              <a:r>
                <a:rPr lang="th-TH" sz="1400" b="1" dirty="0" smtClean="0"/>
                <a:t>1</a:t>
              </a:r>
              <a:r>
                <a:rPr lang="en-US" b="1" dirty="0" smtClean="0"/>
                <a:t>:</a:t>
              </a:r>
              <a:r>
                <a:rPr lang="th-TH" b="1" dirty="0" smtClean="0"/>
                <a:t> ความพึงพอใจของเพศชาย          ความพึงพอใจของเพศหญิง</a:t>
              </a:r>
              <a:endParaRPr lang="en-US" b="1" dirty="0" smtClean="0"/>
            </a:p>
          </p:txBody>
        </p:sp>
        <p:pic>
          <p:nvPicPr>
            <p:cNvPr id="99331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15816" y="2060848"/>
              <a:ext cx="175053" cy="275084"/>
            </a:xfrm>
            <a:prstGeom prst="rect">
              <a:avLst/>
            </a:prstGeom>
            <a:noFill/>
          </p:spPr>
        </p:pic>
        <p:pic>
          <p:nvPicPr>
            <p:cNvPr id="99333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15816" y="1772816"/>
              <a:ext cx="194692" cy="305945"/>
            </a:xfrm>
            <a:prstGeom prst="rect">
              <a:avLst/>
            </a:prstGeom>
            <a:noFill/>
          </p:spPr>
        </p:pic>
      </p:grpSp>
      <p:pic>
        <p:nvPicPr>
          <p:cNvPr id="28" name="Picture 27" descr="การทดสอบสมมติฐานแบบทางเดียว-ซ้าย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16224" y="2492896"/>
            <a:ext cx="5796136" cy="3207894"/>
          </a:xfrm>
          <a:prstGeom prst="rect">
            <a:avLst/>
          </a:prstGeom>
        </p:spPr>
      </p:pic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1763688" y="5904631"/>
            <a:ext cx="6696744" cy="836737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1" algn="thaiDist" fontAlgn="base">
              <a:spcBef>
                <a:spcPct val="0"/>
              </a:spcBef>
              <a:spcAft>
                <a:spcPct val="0"/>
              </a:spcAft>
            </a:pPr>
            <a:r>
              <a:rPr lang="th-TH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จะปฏิเสธ </a:t>
            </a:r>
            <a:r>
              <a:rPr lang="en-US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Ho</a:t>
            </a:r>
            <a:r>
              <a:rPr lang="th-TH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 ต่อเมื่อเงื่อนไข 2 ประการเป็นจริง ดังนี้</a:t>
            </a:r>
          </a:p>
          <a:p>
            <a:pPr lvl="0"/>
            <a:r>
              <a:rPr lang="th-TH" b="1" dirty="0" smtClean="0"/>
              <a:t>            1. ค่า </a:t>
            </a:r>
            <a:r>
              <a:rPr lang="en-US" b="1" dirty="0" smtClean="0"/>
              <a:t>t &lt; 0</a:t>
            </a:r>
            <a:endParaRPr lang="en-US" dirty="0" smtClean="0"/>
          </a:p>
          <a:p>
            <a:pPr lvl="0"/>
            <a:r>
              <a:rPr lang="th-TH" b="1" dirty="0" smtClean="0"/>
              <a:t>            2. ค่า (</a:t>
            </a:r>
            <a:r>
              <a:rPr lang="en-US" b="1" dirty="0" smtClean="0"/>
              <a:t>Sig. 2-tailed)/2   ≤  </a:t>
            </a:r>
            <a:r>
              <a:rPr lang="el-GR" b="1" dirty="0" smtClean="0">
                <a:latin typeface="Times New Roman"/>
                <a:cs typeface="Times New Roman"/>
              </a:rPr>
              <a:t>α</a:t>
            </a:r>
            <a:r>
              <a:rPr lang="th-TH" sz="1200" b="1" dirty="0" smtClean="0"/>
              <a:t>   </a:t>
            </a:r>
            <a:r>
              <a:rPr lang="en-US" sz="1200" b="1" dirty="0" smtClean="0"/>
              <a:t> </a:t>
            </a:r>
            <a:r>
              <a:rPr lang="th-TH" b="1" dirty="0" smtClean="0"/>
              <a:t>(นักวิจัยการตลาดนิยมกำหนดค่า  </a:t>
            </a:r>
            <a:r>
              <a:rPr lang="en-US" b="1" dirty="0" smtClean="0"/>
              <a:t>=</a:t>
            </a:r>
            <a:r>
              <a:rPr lang="th-TH" b="1" dirty="0" smtClean="0"/>
              <a:t> .05)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657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สรุปและตัวอย่างการแปลผลจากโปรแกรม </a:t>
            </a:r>
            <a:r>
              <a:rPr lang="en-US" sz="36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SPSS</a:t>
            </a:r>
            <a:endParaRPr lang="en-US" sz="36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4400" y="1828800"/>
            <a:ext cx="114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b="1" dirty="0" smtClean="0"/>
              <a:t>0</a:t>
            </a:r>
            <a:r>
              <a:rPr lang="en-US" sz="2800" dirty="0" smtClean="0"/>
              <a:t> A = B</a:t>
            </a:r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A # B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990600" y="2990671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สมมติฐานการวิจัย</a:t>
            </a:r>
          </a:p>
          <a:p>
            <a:r>
              <a:rPr lang="en-US" sz="2400" b="1" dirty="0" smtClean="0"/>
              <a:t>H</a:t>
            </a:r>
            <a:r>
              <a:rPr lang="en-US" b="1" dirty="0" smtClean="0"/>
              <a:t>0</a:t>
            </a:r>
            <a:r>
              <a:rPr lang="en-US" sz="2400" b="1" dirty="0" smtClean="0"/>
              <a:t>:</a:t>
            </a:r>
            <a:r>
              <a:rPr lang="th-TH" sz="2400" b="1" dirty="0" smtClean="0"/>
              <a:t> เท่ากับ/ไม่มีความสัมพันธ์/ไม่ขึ้นอยู่กับ/ไม่มีอิทธิพล/ไม่แตกต่างกัน</a:t>
            </a:r>
            <a:endParaRPr lang="en-US" sz="2400" dirty="0" smtClean="0"/>
          </a:p>
          <a:p>
            <a:r>
              <a:rPr lang="en-US" sz="2400" b="1" dirty="0" smtClean="0"/>
              <a:t>H</a:t>
            </a:r>
            <a:r>
              <a:rPr lang="en-US" b="1" dirty="0" smtClean="0"/>
              <a:t>1</a:t>
            </a:r>
            <a:r>
              <a:rPr lang="en-US" sz="2400" b="1" dirty="0" smtClean="0"/>
              <a:t>: </a:t>
            </a:r>
            <a:r>
              <a:rPr lang="th-TH" sz="2400" b="1" dirty="0" smtClean="0"/>
              <a:t>ไม่เท่ากับ/ มีความสัมพันธ์/ขึ้นอยู่กับ /มีอิทธิพล/แตกต่างกัน</a:t>
            </a:r>
            <a:endParaRPr lang="th-TH" sz="24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4456093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จะปฏิเสธ </a:t>
            </a:r>
            <a:r>
              <a:rPr lang="en-US" sz="2800" b="1" dirty="0" smtClean="0"/>
              <a:t>H</a:t>
            </a:r>
            <a:r>
              <a:rPr lang="en-US" sz="2000" b="1" dirty="0" smtClean="0"/>
              <a:t>0</a:t>
            </a:r>
            <a:r>
              <a:rPr lang="en-US" sz="2800" b="1" dirty="0" smtClean="0"/>
              <a:t> </a:t>
            </a:r>
            <a:r>
              <a:rPr lang="th-TH" sz="2800" b="1" dirty="0" smtClean="0"/>
              <a:t>ต่อเมื่อค่า </a:t>
            </a:r>
            <a:r>
              <a:rPr lang="en-US" sz="2800" b="1" dirty="0" smtClean="0"/>
              <a:t>Sig.</a:t>
            </a:r>
            <a:r>
              <a:rPr lang="th-TH" sz="2800" b="1" dirty="0" smtClean="0"/>
              <a:t> (2-</a:t>
            </a:r>
            <a:r>
              <a:rPr lang="en-US" sz="2800" b="1" dirty="0" smtClean="0"/>
              <a:t>tailed) </a:t>
            </a:r>
            <a:r>
              <a:rPr lang="th-TH" sz="2800" b="1" dirty="0" smtClean="0"/>
              <a:t>จากโปรแกรม </a:t>
            </a:r>
            <a:r>
              <a:rPr lang="en-US" sz="2800" b="1" dirty="0" smtClean="0"/>
              <a:t>SPSS </a:t>
            </a:r>
            <a:endParaRPr lang="th-TH" sz="2800" b="1" dirty="0" smtClean="0"/>
          </a:p>
          <a:p>
            <a:r>
              <a:rPr lang="th-TH" sz="2800" b="1" dirty="0" smtClean="0"/>
              <a:t>ได้ค่าน้อยกว่าระดับนัยสำคัญที่กำหนด (.05)</a:t>
            </a:r>
            <a:endParaRPr lang="en-US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38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 2 ทาง</a:t>
            </a:r>
            <a:endParaRPr lang="en-US" sz="28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b="1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ความพึงพอใจของเพศชาย </a:t>
            </a:r>
            <a:r>
              <a:rPr lang="en-US" sz="2800" dirty="0" smtClean="0"/>
              <a:t>= </a:t>
            </a:r>
            <a:r>
              <a:rPr lang="th-TH" sz="2800" dirty="0" smtClean="0"/>
              <a:t>ความพึงพอใจของเพศหญิง</a:t>
            </a:r>
            <a:endParaRPr lang="en-US" sz="2800" dirty="0" smtClean="0"/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</a:t>
            </a:r>
            <a:r>
              <a:rPr lang="th-TH" sz="2800" dirty="0" smtClean="0"/>
              <a:t>ความพึงพอใจของเพศชาย </a:t>
            </a:r>
            <a:r>
              <a:rPr lang="en-US" sz="2800" dirty="0" smtClean="0"/>
              <a:t># </a:t>
            </a:r>
            <a:r>
              <a:rPr lang="th-TH" sz="2800" dirty="0" smtClean="0"/>
              <a:t>ความพึงพอใจของเพศหญิง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.08</a:t>
            </a:r>
            <a:endParaRPr lang="en-US" sz="2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295400" y="3962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จงแปลผลการทดสอบสมมติฐาน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786" y="1285860"/>
            <a:ext cx="338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 2 ทาง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</a:t>
            </a:r>
            <a:r>
              <a:rPr lang="en-US" sz="2000" b="1" dirty="0" smtClean="0">
                <a:solidFill>
                  <a:srgbClr val="C00000"/>
                </a:solidFill>
              </a:rPr>
              <a:t>0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ความพึงพอใจของเพศชาย </a:t>
            </a:r>
            <a:r>
              <a:rPr lang="en-US" sz="2800" b="1" dirty="0" smtClean="0">
                <a:solidFill>
                  <a:srgbClr val="C00000"/>
                </a:solidFill>
              </a:rPr>
              <a:t>= </a:t>
            </a:r>
            <a:r>
              <a:rPr lang="th-TH" sz="2800" b="1" dirty="0" smtClean="0">
                <a:solidFill>
                  <a:srgbClr val="C00000"/>
                </a:solidFill>
              </a:rPr>
              <a:t>ความพึงพอใจของเพศหญิง   </a:t>
            </a:r>
            <a:r>
              <a:rPr lang="th-TH" sz="2400" b="1" dirty="0" smtClean="0">
                <a:solidFill>
                  <a:srgbClr val="C00000"/>
                </a:solidFill>
                <a:sym typeface="Wingdings"/>
              </a:rPr>
              <a:t>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</a:t>
            </a:r>
            <a:r>
              <a:rPr lang="th-TH" sz="2800" dirty="0" smtClean="0"/>
              <a:t>ความพึงพอใจของเพศชาย </a:t>
            </a:r>
            <a:r>
              <a:rPr lang="en-US" sz="2800" dirty="0" smtClean="0"/>
              <a:t># </a:t>
            </a:r>
            <a:r>
              <a:rPr lang="th-TH" sz="2800" dirty="0" smtClean="0"/>
              <a:t>ความพึงพอใจของเพศหญิง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.08</a:t>
            </a:r>
            <a:endParaRPr 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786" y="1268760"/>
            <a:ext cx="338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 2 ทาง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b="1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รายได้ของคนขายกาแฟ </a:t>
            </a:r>
            <a:r>
              <a:rPr lang="en-US" sz="2800" dirty="0" smtClean="0"/>
              <a:t>= </a:t>
            </a:r>
            <a:r>
              <a:rPr lang="th-TH" sz="2800" dirty="0" smtClean="0"/>
              <a:t>รายได้ของคนขายข้าวแกง</a:t>
            </a:r>
            <a:endParaRPr lang="en-US" sz="2800" dirty="0" smtClean="0"/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</a:t>
            </a:r>
            <a:r>
              <a:rPr lang="th-TH" sz="2800" dirty="0" smtClean="0"/>
              <a:t>รายได้ของคนขายกาแฟ </a:t>
            </a:r>
            <a:r>
              <a:rPr lang="en-US" sz="2800" dirty="0" smtClean="0"/>
              <a:t># </a:t>
            </a:r>
            <a:r>
              <a:rPr lang="th-TH" sz="2800" dirty="0" smtClean="0"/>
              <a:t>รายได้ของคนขายข้าวแกง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</a:t>
            </a:r>
            <a:r>
              <a:rPr lang="en-US" sz="2800" dirty="0" smtClean="0"/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95400" y="3962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จงแปลผลการทดสอบสมมติฐาน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786" y="1285860"/>
            <a:ext cx="338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 2 ทาง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b="1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รายได้ของคนขายกาแฟ </a:t>
            </a:r>
            <a:r>
              <a:rPr lang="en-US" sz="2800" dirty="0" smtClean="0"/>
              <a:t>= </a:t>
            </a:r>
            <a:r>
              <a:rPr lang="th-TH" sz="2800" dirty="0" smtClean="0"/>
              <a:t>รายได้ของคนขายข้าวแกง</a:t>
            </a:r>
            <a:endParaRPr lang="en-US" sz="2800" dirty="0" smtClean="0"/>
          </a:p>
          <a:p>
            <a:r>
              <a:rPr lang="en-US" sz="2800" b="1" dirty="0" smtClean="0">
                <a:solidFill>
                  <a:srgbClr val="C00000"/>
                </a:solidFill>
              </a:rPr>
              <a:t>H</a:t>
            </a:r>
            <a:r>
              <a:rPr lang="th-TH" sz="2000" b="1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รายได้ของคนขายกาแฟ </a:t>
            </a:r>
            <a:r>
              <a:rPr lang="en-US" sz="2800" b="1" dirty="0" smtClean="0">
                <a:solidFill>
                  <a:srgbClr val="C00000"/>
                </a:solidFill>
              </a:rPr>
              <a:t># </a:t>
            </a:r>
            <a:r>
              <a:rPr lang="th-TH" sz="2800" b="1" dirty="0" smtClean="0">
                <a:solidFill>
                  <a:srgbClr val="C00000"/>
                </a:solidFill>
              </a:rPr>
              <a:t>รายได้ของคนขายข้าวแกง  </a:t>
            </a:r>
            <a:r>
              <a:rPr lang="th-TH" sz="2400" b="1" dirty="0" smtClean="0">
                <a:solidFill>
                  <a:srgbClr val="C00000"/>
                </a:solidFill>
                <a:sym typeface="Wingdings"/>
              </a:rPr>
              <a:t></a:t>
            </a:r>
            <a:r>
              <a:rPr lang="th-TH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</a:t>
            </a:r>
            <a:r>
              <a:rPr lang="en-US" sz="2800" dirty="0" smtClean="0"/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38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 2 ทาง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4400" y="1828800"/>
            <a:ext cx="152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b="1" dirty="0" smtClean="0"/>
              <a:t>0</a:t>
            </a:r>
            <a:r>
              <a:rPr lang="en-US" sz="2800" dirty="0" smtClean="0"/>
              <a:t> A ≤ B</a:t>
            </a:r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 A &gt; B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0" y="1828800"/>
            <a:ext cx="556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สมมติฐานการวิจัย</a:t>
            </a:r>
          </a:p>
          <a:p>
            <a:r>
              <a:rPr lang="en-US" sz="2000" b="1" dirty="0" smtClean="0"/>
              <a:t>Ho:</a:t>
            </a:r>
            <a:r>
              <a:rPr lang="th-TH" sz="2000" b="1" dirty="0" smtClean="0"/>
              <a:t> น้อยกว่าหรือเท่ากับ</a:t>
            </a:r>
            <a:endParaRPr lang="en-US" sz="2000" dirty="0" smtClean="0"/>
          </a:p>
          <a:p>
            <a:r>
              <a:rPr lang="en-US" sz="2000" b="1" dirty="0" smtClean="0"/>
              <a:t>H1: </a:t>
            </a:r>
            <a:r>
              <a:rPr lang="th-TH" sz="2000" b="1" dirty="0" smtClean="0"/>
              <a:t>มากกว่า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3048000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 </a:t>
            </a:r>
            <a:r>
              <a:rPr lang="th-TH" sz="2800" dirty="0" smtClean="0"/>
              <a:t>จะใช้ค่า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จาก </a:t>
            </a:r>
            <a:r>
              <a:rPr lang="en-US" sz="2800" dirty="0" smtClean="0"/>
              <a:t>SPSS</a:t>
            </a:r>
            <a:r>
              <a:rPr lang="th-TH" sz="2800" dirty="0" smtClean="0"/>
              <a:t> หาร 2 (เพราะเป็นการทดสอบทางเดียว)</a:t>
            </a:r>
            <a:endParaRPr lang="en-US" sz="2800" dirty="0" smtClean="0"/>
          </a:p>
          <a:p>
            <a:endParaRPr lang="th-TH" sz="2800" dirty="0" smtClean="0"/>
          </a:p>
          <a:p>
            <a:r>
              <a:rPr lang="th-TH" sz="2800" dirty="0" smtClean="0"/>
              <a:t>จะปฏิเสธ </a:t>
            </a:r>
            <a:r>
              <a:rPr lang="en-US" sz="2800" dirty="0" smtClean="0"/>
              <a:t>H</a:t>
            </a:r>
            <a:r>
              <a:rPr lang="en-US" sz="2000" b="1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ก็ต่อเมื่อต้องมีเงื่อนไขครบ 2 ประการ ได้แก่</a:t>
            </a:r>
            <a:endParaRPr lang="en-US" sz="2800" dirty="0" smtClean="0"/>
          </a:p>
          <a:p>
            <a:pPr marL="514350" lvl="0" indent="-274320">
              <a:buAutoNum type="arabicPeriod"/>
            </a:pP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/ 2 </a:t>
            </a:r>
            <a:r>
              <a:rPr lang="th-TH" sz="2800" dirty="0" smtClean="0"/>
              <a:t>จากโปรแกรม </a:t>
            </a:r>
            <a:r>
              <a:rPr lang="en-US" sz="2800" dirty="0" smtClean="0"/>
              <a:t>SPSS </a:t>
            </a:r>
            <a:r>
              <a:rPr lang="th-TH" sz="2800" dirty="0" smtClean="0"/>
              <a:t>ได้ค่าน้อยกว่าระดับนัยสำคัญที่กำหนด</a:t>
            </a:r>
            <a:br>
              <a:rPr lang="th-TH" sz="2800" dirty="0" smtClean="0"/>
            </a:br>
            <a:r>
              <a:rPr lang="th-TH" sz="2800" dirty="0" smtClean="0"/>
              <a:t>(.05)</a:t>
            </a:r>
          </a:p>
          <a:p>
            <a:pPr marL="514350" lvl="0" indent="-274320">
              <a:buAutoNum type="arabicPeriod"/>
            </a:pPr>
            <a:r>
              <a:rPr lang="th-TH" sz="2800" dirty="0" smtClean="0"/>
              <a:t>ค่า </a:t>
            </a:r>
            <a:r>
              <a:rPr lang="en-US" sz="2800" dirty="0" smtClean="0"/>
              <a:t>t </a:t>
            </a:r>
            <a:r>
              <a:rPr lang="th-TH" sz="2800" dirty="0" smtClean="0"/>
              <a:t>เป็นบวก (เครื่องหมายตรงกับ </a:t>
            </a:r>
            <a:r>
              <a:rPr lang="en-US" sz="2800" dirty="0" smtClean="0"/>
              <a:t>H</a:t>
            </a:r>
            <a:r>
              <a:rPr lang="en-US" sz="2000" dirty="0" smtClean="0"/>
              <a:t>1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786" y="1285860"/>
            <a:ext cx="4418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การทดสอบสมมติฐานแบบทางเดียวด้านขวา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470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11.1 สถิติเชิงอนุมาน </a:t>
            </a:r>
            <a:r>
              <a:rPr lang="en-US" sz="3200" b="1" dirty="0" smtClean="0">
                <a:solidFill>
                  <a:schemeClr val="bg1"/>
                </a:solidFill>
              </a:rPr>
              <a:t>(Inferential or Inductive statistics</a:t>
            </a:r>
            <a:r>
              <a:rPr lang="th-TH" sz="3200" b="1" dirty="0" smtClean="0">
                <a:solidFill>
                  <a:schemeClr val="bg1"/>
                </a:solidFill>
              </a:rPr>
              <a:t>)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18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สถิติเพื่อการวิเคราะห์ข้อมูล</a:t>
            </a:r>
            <a:endParaRPr lang="en-US" sz="32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249786" y="600055"/>
            <a:ext cx="3735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11.1.1 ธรรมชาติของสถิติเชิงอนุมาน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060848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200" b="1" dirty="0" smtClean="0"/>
              <a:t> </a:t>
            </a:r>
            <a:r>
              <a:rPr lang="th-TH" sz="3200" b="1" dirty="0" smtClean="0"/>
              <a:t>สถิติเชิงพรรณนา</a:t>
            </a:r>
            <a:endParaRPr lang="en-US" sz="32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1240252" y="4057908"/>
            <a:ext cx="2274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200" b="1" dirty="0" smtClean="0"/>
              <a:t> </a:t>
            </a:r>
            <a:r>
              <a:rPr lang="th-TH" sz="3200" b="1" dirty="0" smtClean="0"/>
              <a:t>สถิติเชิงอนุมาน </a:t>
            </a:r>
            <a:endParaRPr lang="en-US" sz="3200" b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781028" y="2708920"/>
            <a:ext cx="63898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สถิติเชิงพรรณนาเป็นสถิติที่ใช้สรุปลักษณะของข้อมูลจำนวนมาก </a:t>
            </a:r>
          </a:p>
          <a:p>
            <a:r>
              <a:rPr lang="th-TH" sz="2800" b="1" dirty="0" smtClean="0"/>
              <a:t>เช่น ลักษณะของกลุ่มตัวอย่าง</a:t>
            </a:r>
            <a:endParaRPr lang="en-US" sz="28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763688" y="4705980"/>
            <a:ext cx="65902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สถิติเพื่อสร้างข้อสรุปเกี่ยวกับประชากร เช่น การทดสอบสมมติฐาน,</a:t>
            </a:r>
            <a:br>
              <a:rPr lang="th-TH" sz="2800" b="1" dirty="0" smtClean="0"/>
            </a:br>
            <a:r>
              <a:rPr lang="th-TH" sz="2800" b="1" dirty="0" smtClean="0"/>
              <a:t>การทดสอบความสัมพันธ์ 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b="1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ความพึงพอใจของเพศชาย </a:t>
            </a:r>
            <a:r>
              <a:rPr lang="en-US" sz="2800" dirty="0" smtClean="0"/>
              <a:t>≤ </a:t>
            </a:r>
            <a:r>
              <a:rPr lang="th-TH" sz="2800" dirty="0" smtClean="0"/>
              <a:t> ความพึงพอใจของเพศหญิง</a:t>
            </a:r>
            <a:endParaRPr lang="en-US" sz="2800" dirty="0" smtClean="0"/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</a:t>
            </a:r>
            <a:r>
              <a:rPr lang="th-TH" sz="2800" dirty="0" smtClean="0"/>
              <a:t>ความพึงพอใจของเพศชาย </a:t>
            </a:r>
            <a:r>
              <a:rPr lang="en-US" sz="2800" dirty="0" smtClean="0"/>
              <a:t>&gt; </a:t>
            </a:r>
            <a:r>
              <a:rPr lang="th-TH" sz="2800" dirty="0" smtClean="0"/>
              <a:t>ความพึงพอใจของเพศหญิง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.08</a:t>
            </a:r>
            <a:r>
              <a:rPr lang="en-US" sz="2800" dirty="0" smtClean="0"/>
              <a:t>, t = -1.8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95400" y="3962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จงแปลผลการทดสอบสมมติฐาน</a:t>
            </a:r>
            <a:endParaRPr lang="en-US" sz="28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786" y="1285860"/>
            <a:ext cx="4418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การทดสอบสมมติฐานแบบทางเดียวด้านขวา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</a:t>
            </a:r>
            <a:r>
              <a:rPr lang="en-US" sz="2000" b="1" dirty="0" smtClean="0">
                <a:solidFill>
                  <a:srgbClr val="C00000"/>
                </a:solidFill>
              </a:rPr>
              <a:t>0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ความพึงพอใจของเพศชาย </a:t>
            </a:r>
            <a:r>
              <a:rPr lang="en-US" sz="2800" b="1" dirty="0" smtClean="0">
                <a:solidFill>
                  <a:srgbClr val="C00000"/>
                </a:solidFill>
              </a:rPr>
              <a:t>≤ </a:t>
            </a:r>
            <a:r>
              <a:rPr lang="th-TH" sz="2800" b="1" dirty="0" smtClean="0">
                <a:solidFill>
                  <a:srgbClr val="C00000"/>
                </a:solidFill>
              </a:rPr>
              <a:t> ความพึงพอใจของเพศหญิง</a:t>
            </a:r>
            <a:r>
              <a:rPr lang="th-TH" sz="2800" dirty="0" smtClean="0"/>
              <a:t> </a:t>
            </a:r>
            <a:r>
              <a:rPr lang="th-TH" sz="2400" b="1" dirty="0" smtClean="0">
                <a:solidFill>
                  <a:srgbClr val="C00000"/>
                </a:solidFill>
                <a:sym typeface="Wingdings"/>
              </a:rPr>
              <a:t></a:t>
            </a:r>
            <a:endParaRPr lang="en-US" sz="2800" dirty="0" smtClean="0"/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</a:t>
            </a:r>
            <a:r>
              <a:rPr lang="th-TH" sz="2800" dirty="0" smtClean="0"/>
              <a:t>ความพึงพอใจของเพศชาย </a:t>
            </a:r>
            <a:r>
              <a:rPr lang="en-US" sz="2800" dirty="0" smtClean="0"/>
              <a:t>&gt; </a:t>
            </a:r>
            <a:r>
              <a:rPr lang="th-TH" sz="2800" dirty="0" smtClean="0"/>
              <a:t>ความพึงพอใจของเพศหญิง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.08</a:t>
            </a:r>
            <a:r>
              <a:rPr lang="en-US" sz="2800" dirty="0" smtClean="0"/>
              <a:t>, t = -1.8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1285860"/>
            <a:ext cx="4418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การทดสอบสมมติฐานแบบทางเดียวด้านขวา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รายได้ของคนขายกาแฟ </a:t>
            </a:r>
            <a:r>
              <a:rPr lang="en-US" sz="2800" dirty="0" smtClean="0"/>
              <a:t>≤ </a:t>
            </a:r>
            <a:r>
              <a:rPr lang="th-TH" sz="2800" dirty="0" smtClean="0"/>
              <a:t>รายได้ของคนขายข้าวแกง</a:t>
            </a:r>
            <a:endParaRPr lang="en-US" sz="2800" dirty="0" smtClean="0"/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</a:t>
            </a:r>
            <a:r>
              <a:rPr lang="th-TH" sz="2800" dirty="0" smtClean="0"/>
              <a:t>รายได้ของคนขายกาแฟ </a:t>
            </a:r>
            <a:r>
              <a:rPr lang="en-US" sz="2800" dirty="0" smtClean="0"/>
              <a:t>&gt; </a:t>
            </a:r>
            <a:r>
              <a:rPr lang="th-TH" sz="2800" dirty="0" smtClean="0"/>
              <a:t>รายได้ของคนขายข้าวแกง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</a:t>
            </a:r>
            <a:r>
              <a:rPr lang="en-US" sz="2800" dirty="0" smtClean="0"/>
              <a:t>3, t = 2.5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95400" y="3962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จงแปลผลการทดสอบสมมติฐาน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786" y="1285860"/>
            <a:ext cx="4418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การทดสอบสมมติฐานแบบทางเดียวด้านขวา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รายได้ของคนขายกาแฟ </a:t>
            </a:r>
            <a:r>
              <a:rPr lang="en-US" sz="2800" dirty="0" smtClean="0"/>
              <a:t>≤ </a:t>
            </a:r>
            <a:r>
              <a:rPr lang="th-TH" sz="2800" dirty="0" smtClean="0"/>
              <a:t>รายได้ของคนขายข้าวแกง</a:t>
            </a:r>
            <a:endParaRPr lang="en-US" sz="2800" dirty="0" smtClean="0"/>
          </a:p>
          <a:p>
            <a:r>
              <a:rPr lang="en-US" sz="2800" b="1" dirty="0" smtClean="0">
                <a:solidFill>
                  <a:srgbClr val="C00000"/>
                </a:solidFill>
              </a:rPr>
              <a:t>H</a:t>
            </a:r>
            <a:r>
              <a:rPr lang="th-TH" sz="2000" b="1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รายได้ของคนขายกาแฟ </a:t>
            </a:r>
            <a:r>
              <a:rPr lang="en-US" sz="2800" b="1" dirty="0" smtClean="0">
                <a:solidFill>
                  <a:srgbClr val="C00000"/>
                </a:solidFill>
              </a:rPr>
              <a:t>&gt; </a:t>
            </a:r>
            <a:r>
              <a:rPr lang="th-TH" sz="2800" b="1" dirty="0" smtClean="0">
                <a:solidFill>
                  <a:srgbClr val="C00000"/>
                </a:solidFill>
              </a:rPr>
              <a:t>รายได้ของคนขายข้าวแกง </a:t>
            </a:r>
            <a:r>
              <a:rPr lang="th-TH" sz="2400" b="1" dirty="0" smtClean="0">
                <a:solidFill>
                  <a:srgbClr val="C00000"/>
                </a:solidFill>
                <a:sym typeface="Wingdings"/>
              </a:rPr>
              <a:t>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</a:t>
            </a:r>
            <a:r>
              <a:rPr lang="en-US" sz="2800" dirty="0" smtClean="0"/>
              <a:t>3, t = 2.5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1285860"/>
            <a:ext cx="4418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การทดสอบสมมติฐานแบบทางเดียวด้านขวา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914400" y="1828800"/>
            <a:ext cx="152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dirty="0" smtClean="0"/>
              <a:t>0</a:t>
            </a:r>
            <a:r>
              <a:rPr lang="en-US" sz="2800" dirty="0" smtClean="0"/>
              <a:t> A ≥ B</a:t>
            </a:r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 A &lt; B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0" y="1828800"/>
            <a:ext cx="556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สมมติฐานการวิจัย</a:t>
            </a:r>
          </a:p>
          <a:p>
            <a:r>
              <a:rPr lang="en-US" sz="2000" b="1" dirty="0" smtClean="0"/>
              <a:t>Ho:</a:t>
            </a:r>
            <a:r>
              <a:rPr lang="th-TH" sz="2000" b="1" dirty="0" smtClean="0"/>
              <a:t> มากกว่าหรือเท่ากับ</a:t>
            </a:r>
            <a:endParaRPr lang="en-US" sz="2000" dirty="0" smtClean="0"/>
          </a:p>
          <a:p>
            <a:r>
              <a:rPr lang="en-US" sz="2000" b="1" dirty="0" smtClean="0"/>
              <a:t>H1: </a:t>
            </a:r>
            <a:r>
              <a:rPr lang="th-TH" sz="2000" b="1" dirty="0" smtClean="0"/>
              <a:t>น้อยกว่า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14400" y="3048000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 </a:t>
            </a:r>
            <a:r>
              <a:rPr lang="th-TH" sz="2800" dirty="0" smtClean="0"/>
              <a:t>จะใช้ค่า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จาก </a:t>
            </a:r>
            <a:r>
              <a:rPr lang="en-US" sz="2800" dirty="0" smtClean="0"/>
              <a:t>SPSS</a:t>
            </a:r>
            <a:r>
              <a:rPr lang="th-TH" sz="2800" dirty="0" smtClean="0"/>
              <a:t> หาร 2 (เพราะเป็นการทดสอบทางเดียว)</a:t>
            </a:r>
            <a:endParaRPr lang="en-US" sz="2800" dirty="0" smtClean="0"/>
          </a:p>
          <a:p>
            <a:endParaRPr lang="th-TH" sz="2800" dirty="0" smtClean="0"/>
          </a:p>
          <a:p>
            <a:r>
              <a:rPr lang="th-TH" sz="2800" dirty="0" smtClean="0"/>
              <a:t>จะปฏิเสธ </a:t>
            </a:r>
            <a:r>
              <a:rPr lang="en-US" sz="2800" dirty="0" smtClean="0"/>
              <a:t>H</a:t>
            </a:r>
            <a:r>
              <a:rPr lang="en-US" sz="2000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ก็ต่อเมื่อต้องมีเงื่อนไขครบ 2 ประการ ได้แก่</a:t>
            </a:r>
            <a:endParaRPr lang="en-US" sz="2800" dirty="0" smtClean="0"/>
          </a:p>
          <a:p>
            <a:pPr marL="514350" lvl="0" indent="-274320">
              <a:buAutoNum type="arabicPeriod"/>
            </a:pP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/ 2 </a:t>
            </a:r>
            <a:r>
              <a:rPr lang="th-TH" sz="2800" dirty="0" smtClean="0"/>
              <a:t>จากโปรแกรม </a:t>
            </a:r>
            <a:r>
              <a:rPr lang="en-US" sz="2800" dirty="0" smtClean="0"/>
              <a:t>SPSS </a:t>
            </a:r>
            <a:r>
              <a:rPr lang="th-TH" sz="2800" dirty="0" smtClean="0"/>
              <a:t>ได้ค่าน้อยกว่าระดับนัยสำคัญที่กำหนด</a:t>
            </a:r>
            <a:br>
              <a:rPr lang="th-TH" sz="2800" dirty="0" smtClean="0"/>
            </a:br>
            <a:r>
              <a:rPr lang="th-TH" sz="2800" dirty="0" smtClean="0"/>
              <a:t>(.05)</a:t>
            </a:r>
          </a:p>
          <a:p>
            <a:pPr marL="514350" lvl="0" indent="-274320">
              <a:buAutoNum type="arabicPeriod"/>
            </a:pPr>
            <a:r>
              <a:rPr lang="th-TH" sz="2800" dirty="0" smtClean="0"/>
              <a:t>ค่า </a:t>
            </a:r>
            <a:r>
              <a:rPr lang="en-US" sz="2800" dirty="0" smtClean="0"/>
              <a:t>t </a:t>
            </a:r>
            <a:r>
              <a:rPr lang="th-TH" sz="2800" dirty="0" smtClean="0"/>
              <a:t>เป็นลบ</a:t>
            </a:r>
            <a:r>
              <a:rPr lang="en-US" sz="2800" dirty="0" smtClean="0"/>
              <a:t> </a:t>
            </a:r>
            <a:r>
              <a:rPr lang="th-TH" sz="2800" dirty="0" smtClean="0"/>
              <a:t>(เครื่องหมายตรงกับ </a:t>
            </a:r>
            <a:r>
              <a:rPr lang="en-US" sz="2800" dirty="0" smtClean="0"/>
              <a:t>H</a:t>
            </a:r>
            <a:r>
              <a:rPr lang="en-US" sz="2000" dirty="0" smtClean="0"/>
              <a:t>1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5786" y="1285860"/>
            <a:ext cx="444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การทดสอบสมมติฐานแบบทางเดียวด้านซ้าย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ความพึงพอใจของเพศชาย </a:t>
            </a:r>
            <a:r>
              <a:rPr lang="en-US" sz="2800" dirty="0" smtClean="0"/>
              <a:t>≥ </a:t>
            </a:r>
            <a:r>
              <a:rPr lang="th-TH" sz="2800" dirty="0" smtClean="0"/>
              <a:t> ความพึงพอใจของเพศหญิง</a:t>
            </a:r>
            <a:endParaRPr lang="en-US" sz="2800" dirty="0" smtClean="0"/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</a:t>
            </a:r>
            <a:r>
              <a:rPr lang="th-TH" sz="2800" dirty="0" smtClean="0"/>
              <a:t>ความพึงพอใจของเพศชาย </a:t>
            </a:r>
            <a:r>
              <a:rPr lang="en-US" sz="2800" dirty="0" smtClean="0"/>
              <a:t>&lt; </a:t>
            </a:r>
            <a:r>
              <a:rPr lang="th-TH" sz="2800" dirty="0" smtClean="0"/>
              <a:t>ความพึงพอใจของเพศหญิง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.08</a:t>
            </a:r>
            <a:r>
              <a:rPr lang="en-US" sz="2800" dirty="0" smtClean="0"/>
              <a:t>, t = -1.8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95400" y="3962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จงแปลผลการทดสอบสมมติฐาน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786" y="1285860"/>
            <a:ext cx="444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การทดสอบสมมติฐานแบบทางเดียวด้านซ้าย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ความพึงพอใจของเพศชาย </a:t>
            </a:r>
            <a:r>
              <a:rPr lang="en-US" sz="2800" dirty="0" smtClean="0"/>
              <a:t>≥ </a:t>
            </a:r>
            <a:r>
              <a:rPr lang="th-TH" sz="2800" dirty="0" smtClean="0"/>
              <a:t> ความพึงพอใจของเพศหญิง</a:t>
            </a:r>
            <a:endParaRPr lang="en-US" sz="2800" dirty="0" smtClean="0"/>
          </a:p>
          <a:p>
            <a:r>
              <a:rPr lang="en-US" sz="2800" b="1" dirty="0" smtClean="0">
                <a:solidFill>
                  <a:srgbClr val="C00000"/>
                </a:solidFill>
              </a:rPr>
              <a:t>H</a:t>
            </a:r>
            <a:r>
              <a:rPr lang="th-TH" sz="2000" b="1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ความพึงพอใจของเพศชาย </a:t>
            </a:r>
            <a:r>
              <a:rPr lang="en-US" sz="2800" b="1" dirty="0" smtClean="0">
                <a:solidFill>
                  <a:srgbClr val="C00000"/>
                </a:solidFill>
              </a:rPr>
              <a:t>&lt; </a:t>
            </a:r>
            <a:r>
              <a:rPr lang="th-TH" sz="2800" b="1" dirty="0" smtClean="0">
                <a:solidFill>
                  <a:srgbClr val="C00000"/>
                </a:solidFill>
              </a:rPr>
              <a:t>ความพึงพอใจของเพศหญิง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th-TH" sz="2800" b="1" dirty="0">
                <a:solidFill>
                  <a:srgbClr val="C00000"/>
                </a:solidFill>
                <a:sym typeface="Wingdings"/>
              </a:rPr>
              <a:t>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.08</a:t>
            </a:r>
            <a:r>
              <a:rPr lang="en-US" sz="2800" dirty="0" smtClean="0"/>
              <a:t>, t = -1.8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1285860"/>
            <a:ext cx="444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การทดสอบสมมติฐานแบบทางเดียวด้านซ้าย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</a:t>
            </a:r>
            <a:r>
              <a:rPr lang="en-US" sz="2000" dirty="0" smtClean="0"/>
              <a:t>0</a:t>
            </a:r>
            <a:r>
              <a:rPr lang="en-US" sz="2800" dirty="0" smtClean="0"/>
              <a:t> </a:t>
            </a:r>
            <a:r>
              <a:rPr lang="th-TH" sz="2800" dirty="0" smtClean="0"/>
              <a:t>รายได้ของคนขายกาแฟ </a:t>
            </a:r>
            <a:r>
              <a:rPr lang="en-US" sz="2800" dirty="0" smtClean="0"/>
              <a:t>≥ </a:t>
            </a:r>
            <a:r>
              <a:rPr lang="th-TH" sz="2800" dirty="0" smtClean="0"/>
              <a:t>รายได้ของคนขายข้าวแกง</a:t>
            </a:r>
            <a:endParaRPr lang="en-US" sz="2800" dirty="0" smtClean="0"/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</a:t>
            </a:r>
            <a:r>
              <a:rPr lang="th-TH" sz="2800" dirty="0" smtClean="0"/>
              <a:t>รายได้ของคนขายกาแฟ </a:t>
            </a:r>
            <a:r>
              <a:rPr lang="en-US" sz="2800" dirty="0" smtClean="0"/>
              <a:t>&lt; </a:t>
            </a:r>
            <a:r>
              <a:rPr lang="th-TH" sz="2800" dirty="0" smtClean="0"/>
              <a:t>รายได้ของคนขายข้าวแกง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</a:t>
            </a:r>
            <a:r>
              <a:rPr lang="en-US" sz="2800" dirty="0" smtClean="0"/>
              <a:t>3, t = 2.5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95400" y="396240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rgbClr val="C00000"/>
                </a:solidFill>
              </a:rPr>
              <a:t>จงแปลผลการทดสอบสมมติฐาน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786" y="1285860"/>
            <a:ext cx="444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การทดสอบสมมติฐานแบบทางเดียวด้านซ้าย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4400" y="2057400"/>
            <a:ext cx="723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</a:t>
            </a:r>
            <a:r>
              <a:rPr lang="en-US" sz="2000" b="1" dirty="0" smtClean="0">
                <a:solidFill>
                  <a:srgbClr val="C00000"/>
                </a:solidFill>
              </a:rPr>
              <a:t>0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</a:rPr>
              <a:t>รายได้ของคนขายกาแฟ </a:t>
            </a:r>
            <a:r>
              <a:rPr lang="en-US" sz="2800" b="1" dirty="0" smtClean="0">
                <a:solidFill>
                  <a:srgbClr val="C00000"/>
                </a:solidFill>
              </a:rPr>
              <a:t>≥ </a:t>
            </a:r>
            <a:r>
              <a:rPr lang="th-TH" sz="2800" b="1" dirty="0" smtClean="0">
                <a:solidFill>
                  <a:srgbClr val="C00000"/>
                </a:solidFill>
              </a:rPr>
              <a:t>รายได้ของคนขายข้าวแกง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th-TH" sz="2800" b="1" dirty="0" smtClean="0">
                <a:solidFill>
                  <a:srgbClr val="C00000"/>
                </a:solidFill>
                <a:sym typeface="Wingdings"/>
              </a:rPr>
              <a:t></a:t>
            </a:r>
            <a:endParaRPr lang="en-US" sz="2800" dirty="0" smtClean="0"/>
          </a:p>
          <a:p>
            <a:r>
              <a:rPr lang="en-US" sz="2800" dirty="0" smtClean="0"/>
              <a:t>H</a:t>
            </a:r>
            <a:r>
              <a:rPr lang="th-TH" sz="2000" dirty="0" smtClean="0"/>
              <a:t>1</a:t>
            </a:r>
            <a:r>
              <a:rPr lang="en-US" sz="2800" dirty="0" smtClean="0"/>
              <a:t> </a:t>
            </a:r>
            <a:r>
              <a:rPr lang="th-TH" sz="2800" dirty="0" smtClean="0"/>
              <a:t>รายได้ของคนขายกาแฟ </a:t>
            </a:r>
            <a:r>
              <a:rPr lang="en-US" sz="2800" dirty="0" smtClean="0"/>
              <a:t>&lt; </a:t>
            </a:r>
            <a:r>
              <a:rPr lang="th-TH" sz="2800" dirty="0" smtClean="0"/>
              <a:t>รายได้ของคนขายข้าวแกง 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3210580"/>
            <a:ext cx="518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/>
              <a:t>ค่า </a:t>
            </a:r>
            <a:r>
              <a:rPr lang="en-US" sz="2800" dirty="0" smtClean="0"/>
              <a:t>Sig.</a:t>
            </a:r>
            <a:r>
              <a:rPr lang="th-TH" sz="2800" dirty="0" smtClean="0"/>
              <a:t> (2-</a:t>
            </a:r>
            <a:r>
              <a:rPr lang="en-US" sz="2800" dirty="0" smtClean="0"/>
              <a:t>tailed) </a:t>
            </a:r>
            <a:r>
              <a:rPr lang="th-TH" sz="2800" dirty="0" smtClean="0"/>
              <a:t>ที่ได้จากจาก </a:t>
            </a:r>
            <a:r>
              <a:rPr lang="en-US" sz="2800" dirty="0" smtClean="0"/>
              <a:t>SPSS =</a:t>
            </a:r>
            <a:r>
              <a:rPr lang="th-TH" sz="2800" dirty="0" smtClean="0"/>
              <a:t> .</a:t>
            </a:r>
            <a:r>
              <a:rPr lang="en-US" sz="2800" dirty="0" smtClean="0"/>
              <a:t>3, t = 2.5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09610" y="600055"/>
            <a:ext cx="2975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11.2.4 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1285860"/>
            <a:ext cx="4440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การทดสอบสมมติฐานแบบทางเดียวด้านซ้าย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09438" y="600055"/>
            <a:ext cx="4775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11.2.5 ความผิดพลาดของการทดสอบสมมติฐาน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5786" y="1285860"/>
            <a:ext cx="5158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ประเภทของความผิดพลาดในการทดสอบสมมติฐาน</a:t>
            </a:r>
            <a:endParaRPr lang="en-US" sz="2800" b="1" dirty="0" smtClean="0"/>
          </a:p>
        </p:txBody>
      </p:sp>
      <p:pic>
        <p:nvPicPr>
          <p:cNvPr id="13" name="Picture 12" descr="ความผิดพลาด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916832"/>
            <a:ext cx="5688632" cy="32162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5373216"/>
            <a:ext cx="7933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/>
              <a:t>ความผิดพลาดประเภทที่ 1 (</a:t>
            </a:r>
            <a:r>
              <a:rPr lang="en-US" b="1" dirty="0" smtClean="0"/>
              <a:t>Type I error) </a:t>
            </a:r>
            <a:r>
              <a:rPr lang="th-TH" b="1" dirty="0" smtClean="0"/>
              <a:t>หรือแบบแอลฟา (</a:t>
            </a:r>
            <a:r>
              <a:rPr lang="el-GR" b="1" dirty="0" smtClean="0">
                <a:latin typeface="Times New Roman"/>
                <a:cs typeface="Times New Roman"/>
              </a:rPr>
              <a:t>α</a:t>
            </a:r>
            <a:r>
              <a:rPr lang="th-TH" b="1" dirty="0" smtClean="0"/>
              <a:t>) ปฏิเสธสมมติฐานว่าง </a:t>
            </a:r>
            <a:r>
              <a:rPr lang="en-US" b="1" dirty="0" smtClean="0"/>
              <a:t>(H</a:t>
            </a:r>
            <a:r>
              <a:rPr lang="en-US" sz="1400" b="1" dirty="0" smtClean="0"/>
              <a:t>0</a:t>
            </a:r>
            <a:r>
              <a:rPr lang="en-US" b="1" dirty="0" smtClean="0"/>
              <a:t>) </a:t>
            </a:r>
            <a:r>
              <a:rPr lang="th-TH" b="1" dirty="0" smtClean="0"/>
              <a:t>เมื่อสมมติฐานว่างนั้นเป็นจริง</a:t>
            </a:r>
          </a:p>
          <a:p>
            <a:r>
              <a:rPr lang="th-TH" b="1" dirty="0" smtClean="0"/>
              <a:t>ความผิดพลาดประเภทที่ 2 (</a:t>
            </a:r>
            <a:r>
              <a:rPr lang="en-US" b="1" dirty="0" smtClean="0"/>
              <a:t>Type II error) </a:t>
            </a:r>
            <a:r>
              <a:rPr lang="th-TH" b="1" dirty="0" smtClean="0"/>
              <a:t>หรือแบบ</a:t>
            </a:r>
            <a:r>
              <a:rPr lang="th-TH" b="1" dirty="0" err="1" smtClean="0"/>
              <a:t>เบต้า</a:t>
            </a:r>
            <a:r>
              <a:rPr lang="th-TH" b="1" dirty="0" smtClean="0"/>
              <a:t> (</a:t>
            </a:r>
            <a:r>
              <a:rPr lang="el-GR" b="1" dirty="0" smtClean="0">
                <a:latin typeface="Times New Roman"/>
                <a:cs typeface="Times New Roman"/>
              </a:rPr>
              <a:t>β</a:t>
            </a:r>
            <a:r>
              <a:rPr lang="th-TH" b="1" dirty="0" smtClean="0"/>
              <a:t>) ไม่ยอมปฏิเสธสมมติฐานว่างทั้ง ๆเมื่อสมมติฐานว่างนั้นไม่จริง</a:t>
            </a:r>
            <a:endParaRPr lang="th-TH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42910" y="201952"/>
          <a:ext cx="8072494" cy="6370320"/>
        </p:xfrm>
        <a:graphic>
          <a:graphicData uri="http://schemas.openxmlformats.org/drawingml/2006/table">
            <a:tbl>
              <a:tblPr/>
              <a:tblGrid>
                <a:gridCol w="2683297"/>
                <a:gridCol w="1356179"/>
                <a:gridCol w="1759804"/>
                <a:gridCol w="2273214"/>
              </a:tblGrid>
              <a:tr h="127570"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11.1.2 สถิติเชิงอนุมานเพื่อการวิจัยการตลาด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1093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ตัวแปรและชนิดข้อมูล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ทดสอบ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สถิติ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ตัวอย่างการประยุกต์ใช้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1584">
                <a:tc>
                  <a:txBody>
                    <a:bodyPr/>
                    <a:lstStyle/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ตัวแปรเดียว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ข้อมูลเชิงปริมาณ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ข้อมูลมีขนาดใหญ่หรือเล็กก็ได้ แต่การกระจายตัวต้องเป็นปกติ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ขนาดตัวอย่างใหญ่ มีการกระจายตัวแบบไม่ปกติ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ค่าเฉลี่ย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Z test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อายุเฉลี่ยคนดื่มกาแฟ </a:t>
                      </a: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= 25</a:t>
                      </a: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 ปี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417">
                <a:tc>
                  <a:txBody>
                    <a:bodyPr/>
                    <a:lstStyle/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ตัวแปรเดียว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ข้อมูลเชิงปริมาณ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l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ขนาดตัวอย่างเล็ก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l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การกระจายตัวของข้อมูลต้องปกติ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ค่าเฉลี่ย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t-test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ผู้ใช้รถยนต์ </a:t>
                      </a: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Ferrari </a:t>
                      </a: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มีความพึงพอใจด้านสมรรถนะเฉลี่ย </a:t>
                      </a: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= 4.8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334">
                <a:tc>
                  <a:txBody>
                    <a:bodyPr/>
                    <a:lstStyle/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ตัวแปรเดียว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ข้อมูลเชิงปริมาณหรือเชิงคุณภาพ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l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ขนาดตัวอย่างเล็ก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สัดส่วน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Z test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ผู้บริโภคมีแผนที่จะเปลี่ยนโทรศัพท์มือถือใหม่ภายใน 3 เดือน มีอัตราส่วนระหว่างเปลี่ยนกับไม่เปลี่ยน </a:t>
                      </a: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=</a:t>
                      </a: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 </a:t>
                      </a: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0.25 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334">
                <a:tc>
                  <a:txBody>
                    <a:bodyPr/>
                    <a:lstStyle/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ตัวแปรเดียว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ข้อมูลเชิงปริมาณหรือเชิงคุณภาพ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ขนาดตัวอย่างเล็ก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สัดส่วน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Binomial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ผู้ใช้รถ </a:t>
                      </a: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Ferrari </a:t>
                      </a: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มีแผนจะซื้อรถใหม่ในอีก 3 เดือน มีอัตราส่วนระหว่างซื้อกับไม่ซื้อ </a:t>
                      </a: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=</a:t>
                      </a: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 </a:t>
                      </a: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0.1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ตัวแปรสองตัว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N/O -------&gt; I/R   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ค่าเฉลี่ย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t-test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ผู้ชายและผู้หญิงมีความพึงพอใจเฉลี่ยต่อการบริการร้านอาหารของโรงแรมไม่แตกต่างกัน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381">
                <a:tc>
                  <a:txBody>
                    <a:bodyPr/>
                    <a:lstStyle/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ตัวแปรต้นสองตัวขึ้นไป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N/O -------&gt; I/R   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ค่าเฉลี่ย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การวิเคราะห์ความแปรปรวน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(ANOVA)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อาชีพรับราชการ อาชีพพนักงานเอกชน และอาชีพทำธุรกิจส่วนตัว มีการใช้จ่ายเงินเฉลี่ยในการท่องเที่ยวต่อปีไม่แตกต่างกัน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85707" y="158156"/>
            <a:ext cx="59843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11.3 การทดสอบค่าเฉลี่ยและสัดส่วนของตัวแปร 1 ตัว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7296" y="600055"/>
            <a:ext cx="46378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11.3.1 สถิติสำหรับทดสอบค่าเฉลี่ยตัวแปรเดียว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75656" y="2026583"/>
            <a:ext cx="65527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การทดสอบค่าเฉลี่ยกรณีตัวแปร 1 ตัว สามารถใช้สถิติได้ 2 ประเภท ดังนี้</a:t>
            </a:r>
            <a:endParaRPr lang="en-US" sz="2000" b="1" dirty="0" smtClean="0"/>
          </a:p>
          <a:p>
            <a:pPr lvl="0"/>
            <a:endParaRPr lang="th-TH" sz="2000" b="1" dirty="0" smtClean="0"/>
          </a:p>
          <a:p>
            <a:pPr lvl="0"/>
            <a:r>
              <a:rPr lang="th-TH" sz="2000" b="1" dirty="0" smtClean="0"/>
              <a:t>1. สถิติ </a:t>
            </a:r>
            <a:r>
              <a:rPr lang="en-US" sz="2000" b="1" dirty="0" smtClean="0"/>
              <a:t>z </a:t>
            </a:r>
            <a:r>
              <a:rPr lang="th-TH" sz="2000" b="1" dirty="0" smtClean="0"/>
              <a:t>มีเงื่อนไข คือ ขนาดตัวอย่างเล็กหรือใหญ่ก็ได้ แต่ถ้าขนาดตัวอย่างเล็กต้องมีการแจก</a:t>
            </a:r>
            <a:br>
              <a:rPr lang="th-TH" sz="2000" b="1" dirty="0" smtClean="0"/>
            </a:br>
            <a:r>
              <a:rPr lang="th-TH" sz="2000" b="1" dirty="0" smtClean="0"/>
              <a:t>    แจงแบบปกติ (การกระจายตัวของข้อมูลเป็นแบบปกติ)</a:t>
            </a:r>
            <a:endParaRPr lang="en-US" sz="2000" b="1" dirty="0" smtClean="0"/>
          </a:p>
          <a:p>
            <a:pPr lvl="0"/>
            <a:r>
              <a:rPr lang="th-TH" sz="2000" b="1" dirty="0" smtClean="0"/>
              <a:t>2. สถิติ </a:t>
            </a:r>
            <a:r>
              <a:rPr lang="en-US" sz="2000" b="1" dirty="0" smtClean="0"/>
              <a:t>t </a:t>
            </a:r>
            <a:r>
              <a:rPr lang="th-TH" sz="2000" b="1" dirty="0" smtClean="0"/>
              <a:t> มีเงื่อนไข คือ ขนาดตัวอย่างเล็กและข้อมูลมีการแจกแจงแบบปกติ</a:t>
            </a:r>
            <a:endParaRPr lang="en-US" sz="2000" b="1" dirty="0" smtClean="0"/>
          </a:p>
          <a:p>
            <a:r>
              <a:rPr lang="en-US" sz="2000" b="1" dirty="0" smtClean="0"/>
              <a:t> </a:t>
            </a:r>
          </a:p>
          <a:p>
            <a:r>
              <a:rPr lang="th-TH" sz="2000" b="1" dirty="0" smtClean="0"/>
              <a:t>สำหรับโปรแกรม </a:t>
            </a:r>
            <a:r>
              <a:rPr lang="en-US" sz="2000" b="1" dirty="0" smtClean="0"/>
              <a:t>SPSS </a:t>
            </a:r>
            <a:r>
              <a:rPr lang="th-TH" sz="2000" b="1" dirty="0" smtClean="0"/>
              <a:t>จะทดสอบค่าเฉลี่ยตัวแปร 1 ตัว โดยใช้สถิติ </a:t>
            </a:r>
            <a:r>
              <a:rPr lang="en-US" sz="2000" b="1" dirty="0" smtClean="0"/>
              <a:t>t </a:t>
            </a:r>
            <a:r>
              <a:rPr lang="th-TH" sz="2000" b="1" dirty="0" smtClean="0"/>
              <a:t>เนื่องจาก ถ้าขนาดตัวอย่างมีขนาดใหญ่ (</a:t>
            </a:r>
            <a:r>
              <a:rPr lang="en-US" sz="2000" b="1" u="sng" dirty="0" smtClean="0"/>
              <a:t>&gt;</a:t>
            </a:r>
            <a:r>
              <a:rPr lang="th-TH" sz="2000" b="1" dirty="0" smtClean="0"/>
              <a:t> 30) ผลการวิเคราะห์ข้อมูลโดยสถิติ </a:t>
            </a:r>
            <a:r>
              <a:rPr lang="en-US" sz="2000" b="1" dirty="0" smtClean="0"/>
              <a:t>z </a:t>
            </a:r>
            <a:r>
              <a:rPr lang="th-TH" sz="2000" b="1" dirty="0" smtClean="0"/>
              <a:t>และสถิติ </a:t>
            </a:r>
            <a:r>
              <a:rPr lang="en-US" sz="2000" b="1" dirty="0" smtClean="0"/>
              <a:t>t </a:t>
            </a:r>
            <a:r>
              <a:rPr lang="th-TH" sz="2000" b="1" dirty="0" smtClean="0"/>
              <a:t>จะได้ผลตรงกัน</a:t>
            </a:r>
            <a:endParaRPr lang="en-US" sz="20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755576" y="1285860"/>
            <a:ext cx="4030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สถิติสำหรับทดสอบค่าเฉลี่ยตัวแปร 1 ตัว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ให้นักศึกษาเปิดไฟล์ </a:t>
            </a:r>
            <a:r>
              <a:rPr lang="en-US" sz="3600" b="1" dirty="0" smtClean="0"/>
              <a:t>Bicycle.sav </a:t>
            </a:r>
            <a:r>
              <a:rPr lang="th-TH" sz="3600" b="1" dirty="0" smtClean="0"/>
              <a:t>เพื่อประกอบการเรียน</a:t>
            </a:r>
            <a:endParaRPr lang="th-TH" sz="3600" b="1" dirty="0"/>
          </a:p>
        </p:txBody>
      </p:sp>
      <p:pic>
        <p:nvPicPr>
          <p:cNvPr id="3" name="Picture 2" descr="แบบสอบถาม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96752"/>
            <a:ext cx="8388424" cy="3218169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11-6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79414" y="4221088"/>
            <a:ext cx="4084674" cy="23547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169476"/>
            <a:ext cx="3999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11.3.2 การทดสอบการแจกแจงแบบปกติ</a:t>
            </a:r>
            <a:endParaRPr lang="en-US" sz="2800" b="1" dirty="0" smtClean="0"/>
          </a:p>
        </p:txBody>
      </p:sp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3347864" y="836712"/>
            <a:ext cx="3240360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Nonparametric Test &gt; One Sample</a:t>
            </a:r>
            <a:endParaRPr kumimoji="0" lang="th-TH" sz="4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0" name="Picture 9" descr="11-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509" y="1700808"/>
            <a:ext cx="4072023" cy="2448272"/>
          </a:xfrm>
          <a:prstGeom prst="rect">
            <a:avLst/>
          </a:prstGeom>
        </p:spPr>
      </p:pic>
      <p:pic>
        <p:nvPicPr>
          <p:cNvPr id="11" name="Picture 10" descr="11-4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44013" y="1772816"/>
            <a:ext cx="3354272" cy="201673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983573" y="1916832"/>
            <a:ext cx="3816424" cy="720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952125" y="3501008"/>
            <a:ext cx="360040" cy="2880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TextBox 19"/>
          <p:cNvSpPr txBox="1"/>
          <p:nvPr/>
        </p:nvSpPr>
        <p:spPr>
          <a:xfrm>
            <a:off x="5220072" y="4797152"/>
            <a:ext cx="301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ปฏิเสธ  </a:t>
            </a:r>
            <a:r>
              <a:rPr lang="en-US" dirty="0" smtClean="0"/>
              <a:t>H</a:t>
            </a:r>
            <a:r>
              <a:rPr lang="en-US" sz="1400" dirty="0" smtClean="0"/>
              <a:t>0</a:t>
            </a:r>
            <a:r>
              <a:rPr lang="en-US" dirty="0" smtClean="0"/>
              <a:t> </a:t>
            </a:r>
            <a:r>
              <a:rPr lang="th-TH" dirty="0" smtClean="0"/>
              <a:t>แสดว่าข้อมูลมีการแจกแจงไม่ปกติ</a:t>
            </a:r>
            <a:endParaRPr lang="th-TH" dirty="0"/>
          </a:p>
        </p:txBody>
      </p:sp>
      <p:sp>
        <p:nvSpPr>
          <p:cNvPr id="21" name="TextBox 20"/>
          <p:cNvSpPr txBox="1"/>
          <p:nvPr/>
        </p:nvSpPr>
        <p:spPr>
          <a:xfrm>
            <a:off x="5245123" y="5301208"/>
            <a:ext cx="2855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ยอมรับ  </a:t>
            </a:r>
            <a:r>
              <a:rPr lang="en-US" dirty="0" smtClean="0"/>
              <a:t>H</a:t>
            </a:r>
            <a:r>
              <a:rPr lang="en-US" sz="1400" dirty="0" smtClean="0"/>
              <a:t>0</a:t>
            </a:r>
            <a:r>
              <a:rPr lang="en-US" dirty="0" smtClean="0"/>
              <a:t> </a:t>
            </a:r>
            <a:r>
              <a:rPr lang="th-TH" dirty="0" smtClean="0"/>
              <a:t>แสดว่าข้อมูลมีการแจกแจงปกติ</a:t>
            </a:r>
            <a:endParaRPr lang="th-TH" dirty="0"/>
          </a:p>
        </p:txBody>
      </p:sp>
      <p:sp>
        <p:nvSpPr>
          <p:cNvPr id="23" name="TextBox 22"/>
          <p:cNvSpPr txBox="1"/>
          <p:nvPr/>
        </p:nvSpPr>
        <p:spPr>
          <a:xfrm>
            <a:off x="467544" y="692696"/>
            <a:ext cx="26516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en-US" sz="2000" b="1" dirty="0" smtClean="0"/>
              <a:t>:</a:t>
            </a:r>
            <a:r>
              <a:rPr lang="th-TH" sz="2000" b="1" dirty="0" smtClean="0"/>
              <a:t> ข้อมูลมีการแจกแจงแบบปกติ</a:t>
            </a:r>
            <a:endParaRPr lang="en-US" sz="2000" b="1" dirty="0" smtClean="0"/>
          </a:p>
          <a:p>
            <a:r>
              <a:rPr lang="en-US" sz="2000" b="1" dirty="0" smtClean="0"/>
              <a:t>H</a:t>
            </a:r>
            <a:r>
              <a:rPr lang="th-TH" sz="1600" b="1" dirty="0" smtClean="0"/>
              <a:t>1</a:t>
            </a:r>
            <a:r>
              <a:rPr lang="en-US" sz="2000" b="1" dirty="0" smtClean="0"/>
              <a:t>:</a:t>
            </a:r>
            <a:r>
              <a:rPr lang="th-TH" sz="2000" b="1" dirty="0" smtClean="0"/>
              <a:t> ข้อมูลมีการแจกแจงแบบไม่ปกติ</a:t>
            </a:r>
            <a:endParaRPr lang="en-US" sz="2000" b="1" dirty="0" smtClean="0"/>
          </a:p>
        </p:txBody>
      </p:sp>
      <p:sp>
        <p:nvSpPr>
          <p:cNvPr id="18" name="Down Arrow 17"/>
          <p:cNvSpPr/>
          <p:nvPr/>
        </p:nvSpPr>
        <p:spPr>
          <a:xfrm>
            <a:off x="4572000" y="4005064"/>
            <a:ext cx="648072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TextBox 15"/>
          <p:cNvSpPr txBox="1"/>
          <p:nvPr/>
        </p:nvSpPr>
        <p:spPr>
          <a:xfrm>
            <a:off x="5292080" y="5733256"/>
            <a:ext cx="301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ปฏิเสธ  </a:t>
            </a:r>
            <a:r>
              <a:rPr lang="en-US" dirty="0" smtClean="0"/>
              <a:t>H</a:t>
            </a:r>
            <a:r>
              <a:rPr lang="en-US" sz="1400" dirty="0" smtClean="0"/>
              <a:t>0</a:t>
            </a:r>
            <a:r>
              <a:rPr lang="en-US" dirty="0" smtClean="0"/>
              <a:t> </a:t>
            </a:r>
            <a:r>
              <a:rPr lang="th-TH" dirty="0" smtClean="0"/>
              <a:t>แสดว่าข้อมูลมีการแจกแจงไม่ปกติ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7504" y="169476"/>
            <a:ext cx="49199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11.3.3 การทดสอบค่าเฉลี่ยตัวแปรเดียวแบบ 2 ทาง</a:t>
            </a:r>
            <a:endParaRPr lang="en-US" sz="2800" b="1" dirty="0" smtClean="0"/>
          </a:p>
        </p:txBody>
      </p:sp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3563888" y="908720"/>
            <a:ext cx="377991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Compare Means &gt; One-Sample T Test</a:t>
            </a:r>
            <a:endParaRPr kumimoji="0" lang="th-TH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764704"/>
            <a:ext cx="2896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</a:t>
            </a:r>
            <a:r>
              <a:rPr lang="en-US" sz="1400" b="1" dirty="0" smtClean="0"/>
              <a:t>0</a:t>
            </a:r>
            <a:r>
              <a:rPr lang="en-US" b="1" dirty="0" smtClean="0"/>
              <a:t>:</a:t>
            </a:r>
            <a:r>
              <a:rPr lang="th-TH" b="1" dirty="0" smtClean="0"/>
              <a:t> ราคาที่ผู้ใช้จักรยานยอมรับ </a:t>
            </a:r>
            <a:r>
              <a:rPr lang="en-US" b="1" dirty="0" smtClean="0"/>
              <a:t>= 6</a:t>
            </a:r>
            <a:r>
              <a:rPr lang="th-TH" b="1" dirty="0" smtClean="0"/>
              <a:t>,</a:t>
            </a:r>
            <a:r>
              <a:rPr lang="en-US" b="1" dirty="0" smtClean="0"/>
              <a:t>500 </a:t>
            </a:r>
            <a:r>
              <a:rPr lang="th-TH" b="1" dirty="0" smtClean="0"/>
              <a:t>บาท</a:t>
            </a:r>
            <a:endParaRPr lang="en-US" b="1" dirty="0" smtClean="0"/>
          </a:p>
          <a:p>
            <a:r>
              <a:rPr lang="en-US" b="1" dirty="0" smtClean="0"/>
              <a:t>H</a:t>
            </a:r>
            <a:r>
              <a:rPr lang="th-TH" sz="1400" b="1" dirty="0" smtClean="0"/>
              <a:t>1</a:t>
            </a:r>
            <a:r>
              <a:rPr lang="en-US" b="1" dirty="0" smtClean="0"/>
              <a:t>:</a:t>
            </a:r>
            <a:r>
              <a:rPr lang="th-TH" b="1" dirty="0" smtClean="0"/>
              <a:t> ราคาที่ผู้ใช้จักรยานยอมรับ </a:t>
            </a:r>
            <a:r>
              <a:rPr lang="en-US" b="1" dirty="0" smtClean="0"/>
              <a:t># 6</a:t>
            </a:r>
            <a:r>
              <a:rPr lang="th-TH" b="1" dirty="0" smtClean="0"/>
              <a:t>,</a:t>
            </a:r>
            <a:r>
              <a:rPr lang="en-US" b="1" dirty="0" smtClean="0"/>
              <a:t>500 </a:t>
            </a:r>
            <a:r>
              <a:rPr lang="th-TH" b="1" dirty="0" smtClean="0"/>
              <a:t>บาท</a:t>
            </a:r>
            <a:endParaRPr lang="en-US" b="1" dirty="0" smtClean="0"/>
          </a:p>
        </p:txBody>
      </p:sp>
      <p:pic>
        <p:nvPicPr>
          <p:cNvPr id="19" name="Picture 18" descr="11-6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700808"/>
            <a:ext cx="4495238" cy="2542857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2987824" y="3501008"/>
            <a:ext cx="64807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4" name="Picture 23" descr="11-6-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844824"/>
            <a:ext cx="2695238" cy="1790476"/>
          </a:xfrm>
          <a:prstGeom prst="rect">
            <a:avLst/>
          </a:prstGeom>
        </p:spPr>
      </p:pic>
      <p:cxnSp>
        <p:nvCxnSpPr>
          <p:cNvPr id="26" name="Straight Arrow Connector 25"/>
          <p:cNvCxnSpPr/>
          <p:nvPr/>
        </p:nvCxnSpPr>
        <p:spPr>
          <a:xfrm>
            <a:off x="4572000" y="2204864"/>
            <a:ext cx="576064" cy="720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One Sample Output-0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4221088"/>
            <a:ext cx="7415808" cy="1438607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619672" y="5879013"/>
            <a:ext cx="5881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ค่า </a:t>
            </a:r>
            <a:r>
              <a:rPr lang="en-US" dirty="0" smtClean="0"/>
              <a:t>Sig. (2-tailed) </a:t>
            </a:r>
            <a:r>
              <a:rPr lang="th-TH" dirty="0" smtClean="0"/>
              <a:t>เท่ากับ .003 ซึ่งน้อยกว่าระดับนัยสำคัญที่ .05 ดังนั้นจึงปฏิเสธ </a:t>
            </a:r>
            <a:r>
              <a:rPr lang="en-US" dirty="0" smtClean="0"/>
              <a:t>H</a:t>
            </a:r>
            <a:r>
              <a:rPr lang="en-US" sz="1400" dirty="0" smtClean="0"/>
              <a:t>0</a:t>
            </a:r>
            <a:r>
              <a:rPr lang="en-US" dirty="0" smtClean="0"/>
              <a:t> </a:t>
            </a:r>
          </a:p>
          <a:p>
            <a:r>
              <a:rPr lang="th-TH" dirty="0" smtClean="0"/>
              <a:t>หมายความว่าราคาที่ผู้ใช้จักรยานยอมรับไม่เท่ากับ 6,500 บาท (ที่ระดับความเชื่อมั่นร้อยละ 95)</a:t>
            </a:r>
            <a:endParaRPr lang="th-TH" dirty="0"/>
          </a:p>
        </p:txBody>
      </p:sp>
      <p:sp>
        <p:nvSpPr>
          <p:cNvPr id="29" name="Oval 28"/>
          <p:cNvSpPr/>
          <p:nvPr/>
        </p:nvSpPr>
        <p:spPr>
          <a:xfrm>
            <a:off x="3923928" y="5373216"/>
            <a:ext cx="64807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One Sample Output-0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4323526"/>
            <a:ext cx="8388424" cy="1337722"/>
          </a:xfrm>
          <a:prstGeom prst="rect">
            <a:avLst/>
          </a:prstGeom>
        </p:spPr>
      </p:pic>
      <p:pic>
        <p:nvPicPr>
          <p:cNvPr id="17" name="Picture 16" descr="11-8-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678231"/>
            <a:ext cx="4495238" cy="25428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169476"/>
            <a:ext cx="5952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11.3.4 การทดสอบค่าเฉลี่ยตัวแปรเดียวแบบทางเดียวด้านขวา</a:t>
            </a:r>
            <a:endParaRPr lang="en-US" sz="2800" b="1" dirty="0" smtClean="0"/>
          </a:p>
        </p:txBody>
      </p:sp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3563888" y="908720"/>
            <a:ext cx="377991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Compare Means &gt; One-Sample T Test</a:t>
            </a:r>
            <a:endParaRPr kumimoji="0" lang="th-TH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764704"/>
            <a:ext cx="31438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</a:t>
            </a:r>
            <a:r>
              <a:rPr lang="en-US" sz="1400" b="1" dirty="0" smtClean="0"/>
              <a:t>0</a:t>
            </a:r>
            <a:r>
              <a:rPr lang="en-US" b="1" dirty="0" smtClean="0"/>
              <a:t>: </a:t>
            </a:r>
            <a:r>
              <a:rPr lang="th-TH" b="1" dirty="0" smtClean="0"/>
              <a:t>รายได้ของผู้ใช้จักรยาน </a:t>
            </a:r>
            <a:r>
              <a:rPr lang="en-US" b="1" u="sng" dirty="0" smtClean="0"/>
              <a:t>&lt;</a:t>
            </a:r>
            <a:r>
              <a:rPr lang="en-US" b="1" dirty="0" smtClean="0"/>
              <a:t> </a:t>
            </a:r>
            <a:r>
              <a:rPr lang="th-TH" b="1" dirty="0" smtClean="0"/>
              <a:t>15,0</a:t>
            </a:r>
            <a:r>
              <a:rPr lang="en-US" b="1" dirty="0" smtClean="0"/>
              <a:t>00 </a:t>
            </a:r>
            <a:r>
              <a:rPr lang="th-TH" b="1" dirty="0" smtClean="0"/>
              <a:t>บาท/เดือน</a:t>
            </a:r>
            <a:endParaRPr lang="en-US" b="1" dirty="0" smtClean="0"/>
          </a:p>
          <a:p>
            <a:r>
              <a:rPr lang="en-US" b="1" dirty="0" smtClean="0"/>
              <a:t>H</a:t>
            </a:r>
            <a:r>
              <a:rPr lang="th-TH" sz="1400" b="1" dirty="0" smtClean="0"/>
              <a:t>1</a:t>
            </a:r>
            <a:r>
              <a:rPr lang="en-US" b="1" dirty="0" smtClean="0"/>
              <a:t>:</a:t>
            </a:r>
            <a:r>
              <a:rPr lang="th-TH" b="1" dirty="0" smtClean="0"/>
              <a:t>รายได้ของผู้ใช้จักรยาน </a:t>
            </a:r>
            <a:r>
              <a:rPr lang="en-US" b="1" dirty="0" smtClean="0"/>
              <a:t>&gt;  </a:t>
            </a:r>
            <a:r>
              <a:rPr lang="th-TH" b="1" dirty="0" smtClean="0"/>
              <a:t>15,0</a:t>
            </a:r>
            <a:r>
              <a:rPr lang="en-US" b="1" dirty="0" smtClean="0"/>
              <a:t>00 </a:t>
            </a:r>
            <a:r>
              <a:rPr lang="th-TH" b="1" dirty="0" smtClean="0"/>
              <a:t>บาท/เดือน</a:t>
            </a:r>
            <a:endParaRPr lang="en-US" b="1" dirty="0" smtClean="0"/>
          </a:p>
        </p:txBody>
      </p:sp>
      <p:sp>
        <p:nvSpPr>
          <p:cNvPr id="23" name="Oval 22"/>
          <p:cNvSpPr/>
          <p:nvPr/>
        </p:nvSpPr>
        <p:spPr>
          <a:xfrm>
            <a:off x="2987824" y="3501008"/>
            <a:ext cx="64807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572000" y="2204864"/>
            <a:ext cx="576064" cy="720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19672" y="5879013"/>
            <a:ext cx="6064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ค่า </a:t>
            </a:r>
            <a:r>
              <a:rPr lang="en-US" dirty="0" smtClean="0"/>
              <a:t>Sig. (2-tailed)/2 </a:t>
            </a:r>
            <a:r>
              <a:rPr lang="th-TH" dirty="0" smtClean="0"/>
              <a:t>เท่ากับ .00</a:t>
            </a:r>
            <a:r>
              <a:rPr lang="en-US" dirty="0" smtClean="0"/>
              <a:t>0</a:t>
            </a:r>
            <a:r>
              <a:rPr lang="th-TH" dirty="0" smtClean="0"/>
              <a:t> ซึ่งน้อยกว่าระดับนัยสำคัญที่ .05 และค่า </a:t>
            </a:r>
            <a:r>
              <a:rPr lang="en-US" dirty="0" smtClean="0"/>
              <a:t>t &gt; 0 </a:t>
            </a:r>
            <a:r>
              <a:rPr lang="th-TH" dirty="0" smtClean="0"/>
              <a:t>ดังนั้นจึงปฏิเสธ </a:t>
            </a:r>
            <a:r>
              <a:rPr lang="en-US" dirty="0" smtClean="0"/>
              <a:t>H</a:t>
            </a:r>
            <a:r>
              <a:rPr lang="en-US" sz="1400" dirty="0" smtClean="0"/>
              <a:t>0</a:t>
            </a:r>
            <a:r>
              <a:rPr lang="en-US" dirty="0" smtClean="0"/>
              <a:t> </a:t>
            </a:r>
          </a:p>
          <a:p>
            <a:r>
              <a:rPr lang="th-TH" dirty="0" smtClean="0"/>
              <a:t>หมายความว่าผู้ใช้จักรยานมีรายได้มากกว่า 15,000 บาทต่อเดือน (ที่ระดับความเชื่อมั่นร้อยละ 95)</a:t>
            </a:r>
            <a:endParaRPr lang="th-TH" dirty="0"/>
          </a:p>
        </p:txBody>
      </p:sp>
      <p:sp>
        <p:nvSpPr>
          <p:cNvPr id="29" name="Oval 28"/>
          <p:cNvSpPr/>
          <p:nvPr/>
        </p:nvSpPr>
        <p:spPr>
          <a:xfrm>
            <a:off x="3923928" y="5373216"/>
            <a:ext cx="64807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5" name="Picture 14" descr="11-6-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1844824"/>
            <a:ext cx="2695238" cy="1790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ne Sample Output-0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1" y="4285169"/>
            <a:ext cx="7776864" cy="1736119"/>
          </a:xfrm>
          <a:prstGeom prst="rect">
            <a:avLst/>
          </a:prstGeom>
        </p:spPr>
      </p:pic>
      <p:pic>
        <p:nvPicPr>
          <p:cNvPr id="12" name="Picture 11" descr="11-9-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678231"/>
            <a:ext cx="4495238" cy="25428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169476"/>
            <a:ext cx="5974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11.3.5 การทดสอบค่าเฉลี่ยตัวแปรเดียวแบบทางเดียวด้านซ้าย</a:t>
            </a:r>
            <a:endParaRPr lang="en-US" sz="2800" b="1" dirty="0" smtClean="0"/>
          </a:p>
        </p:txBody>
      </p:sp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3563888" y="908720"/>
            <a:ext cx="377991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Analyze &gt; Compare Means &gt; One-Sample T Test</a:t>
            </a:r>
            <a:endParaRPr kumimoji="0" lang="th-TH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3528" y="764704"/>
            <a:ext cx="2999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</a:t>
            </a:r>
            <a:r>
              <a:rPr lang="en-US" sz="1400" b="1" dirty="0" smtClean="0"/>
              <a:t>0</a:t>
            </a:r>
            <a:r>
              <a:rPr lang="en-US" b="1" dirty="0" smtClean="0"/>
              <a:t>:</a:t>
            </a:r>
            <a:r>
              <a:rPr lang="th-TH" b="1" dirty="0" smtClean="0"/>
              <a:t> ผู้ใช้จักรยานใช้งาน </a:t>
            </a:r>
            <a:r>
              <a:rPr lang="en-US" b="1" u="sng" dirty="0" smtClean="0"/>
              <a:t>&gt;</a:t>
            </a:r>
            <a:r>
              <a:rPr lang="th-TH" b="1" dirty="0" smtClean="0"/>
              <a:t> </a:t>
            </a:r>
            <a:r>
              <a:rPr lang="en-US" b="1" dirty="0" smtClean="0"/>
              <a:t> </a:t>
            </a:r>
            <a:r>
              <a:rPr lang="th-TH" b="1" dirty="0" smtClean="0"/>
              <a:t>10 ชั่วโมง/สัปดาห์</a:t>
            </a:r>
            <a:endParaRPr lang="en-US" b="1" dirty="0" smtClean="0"/>
          </a:p>
          <a:p>
            <a:r>
              <a:rPr lang="en-US" b="1" dirty="0" smtClean="0"/>
              <a:t>H</a:t>
            </a:r>
            <a:r>
              <a:rPr lang="th-TH" sz="1400" b="1" dirty="0" smtClean="0"/>
              <a:t>1</a:t>
            </a:r>
            <a:r>
              <a:rPr lang="en-US" b="1" dirty="0" smtClean="0"/>
              <a:t>: </a:t>
            </a:r>
            <a:r>
              <a:rPr lang="th-TH" b="1" dirty="0" smtClean="0"/>
              <a:t>ผู้ใช้จักรยานใช้งาน </a:t>
            </a:r>
            <a:r>
              <a:rPr lang="en-US" b="1" dirty="0" smtClean="0"/>
              <a:t>&lt;</a:t>
            </a:r>
            <a:r>
              <a:rPr lang="th-TH" b="1" dirty="0" smtClean="0"/>
              <a:t> </a:t>
            </a:r>
            <a:r>
              <a:rPr lang="en-US" b="1" dirty="0" smtClean="0"/>
              <a:t> </a:t>
            </a:r>
            <a:r>
              <a:rPr lang="th-TH" b="1" dirty="0" smtClean="0"/>
              <a:t>10 ชั่วโมง/สัปดาห์</a:t>
            </a:r>
            <a:endParaRPr lang="en-US" b="1" dirty="0" smtClean="0"/>
          </a:p>
        </p:txBody>
      </p:sp>
      <p:sp>
        <p:nvSpPr>
          <p:cNvPr id="23" name="Oval 22"/>
          <p:cNvSpPr/>
          <p:nvPr/>
        </p:nvSpPr>
        <p:spPr>
          <a:xfrm>
            <a:off x="2987824" y="3501008"/>
            <a:ext cx="64807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4572000" y="2204864"/>
            <a:ext cx="576064" cy="720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619672" y="5949280"/>
            <a:ext cx="7075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/>
              <a:t>ค่า </a:t>
            </a:r>
            <a:r>
              <a:rPr lang="en-US" dirty="0" smtClean="0"/>
              <a:t>Sig. (2-tailed)/2 </a:t>
            </a:r>
            <a:r>
              <a:rPr lang="th-TH" dirty="0" smtClean="0"/>
              <a:t>เท่ากับ .00</a:t>
            </a:r>
            <a:r>
              <a:rPr lang="en-US" dirty="0" smtClean="0"/>
              <a:t>0</a:t>
            </a:r>
            <a:r>
              <a:rPr lang="th-TH" dirty="0" smtClean="0"/>
              <a:t> น้อยกว่าระดับนัยสำคัญที่ .05 แต่ค่า </a:t>
            </a:r>
            <a:r>
              <a:rPr lang="en-US" dirty="0" smtClean="0"/>
              <a:t>t &gt; 0 </a:t>
            </a:r>
            <a:r>
              <a:rPr lang="th-TH" dirty="0" smtClean="0"/>
              <a:t>ดังนั้นจึงยอมรับ </a:t>
            </a:r>
            <a:r>
              <a:rPr lang="en-US" dirty="0" smtClean="0"/>
              <a:t>H</a:t>
            </a:r>
            <a:r>
              <a:rPr lang="en-US" sz="1400" dirty="0" smtClean="0"/>
              <a:t>0</a:t>
            </a:r>
            <a:r>
              <a:rPr lang="en-US" dirty="0" smtClean="0"/>
              <a:t> </a:t>
            </a:r>
          </a:p>
          <a:p>
            <a:r>
              <a:rPr lang="th-TH" dirty="0" smtClean="0"/>
              <a:t>หมายความว่าผู้ใช้จักรยานมีการใช้งานมากกว่าหรือเท่ากับ 10 ชั่วโมงต่อสัปดาห์ (ที่ระดับความเชื่อมั่นร้อยละ 95)</a:t>
            </a:r>
            <a:endParaRPr lang="th-TH" dirty="0"/>
          </a:p>
        </p:txBody>
      </p:sp>
      <p:sp>
        <p:nvSpPr>
          <p:cNvPr id="29" name="Oval 28"/>
          <p:cNvSpPr/>
          <p:nvPr/>
        </p:nvSpPr>
        <p:spPr>
          <a:xfrm>
            <a:off x="4283968" y="5589240"/>
            <a:ext cx="64807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5" name="Picture 14" descr="11-6-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1844824"/>
            <a:ext cx="2695238" cy="1790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7504" y="169476"/>
            <a:ext cx="2701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11.3.6 การทดสอบสัดส่วน</a:t>
            </a:r>
            <a:endParaRPr lang="en-US" sz="2800" b="1" dirty="0" smtClean="0"/>
          </a:p>
        </p:txBody>
      </p:sp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2051720" y="2708920"/>
            <a:ext cx="496855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/>
              <a:t>Analyze &gt; Nonparametric Tests &gt; Legacy Dialogs &gt; Binomial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7544" y="764704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u="sng" dirty="0" smtClean="0">
                <a:solidFill>
                  <a:srgbClr val="C00000"/>
                </a:solidFill>
              </a:rPr>
              <a:t>ตัวอย่าง</a:t>
            </a:r>
          </a:p>
          <a:p>
            <a:r>
              <a:rPr lang="th-TH" sz="2000" b="1" dirty="0" smtClean="0"/>
              <a:t>ผู้ใช้จักรยานในกรุงเทพมหานครเห็นด้วยที่คนไทยมีความสามารถผลิตจักรยานเพื่อการออกกำลังกายที่มีมาตรฐานสูง ร้อยละ </a:t>
            </a:r>
            <a:r>
              <a:rPr lang="en-US" sz="2000" b="1" dirty="0" smtClean="0"/>
              <a:t>8</a:t>
            </a:r>
            <a:r>
              <a:rPr lang="th-TH" sz="2000" b="1" dirty="0" smtClean="0"/>
              <a:t>0 หรือสัดส่วนเท่ากับ 0.</a:t>
            </a:r>
            <a:r>
              <a:rPr lang="en-US" sz="2000" b="1" dirty="0" smtClean="0"/>
              <a:t>8</a:t>
            </a:r>
            <a:r>
              <a:rPr lang="th-TH" sz="2000" b="1" dirty="0" smtClean="0"/>
              <a:t> (เห็นด้วย</a:t>
            </a:r>
            <a:r>
              <a:rPr lang="en-US" sz="2000" b="1" dirty="0" smtClean="0"/>
              <a:t>:</a:t>
            </a:r>
            <a:r>
              <a:rPr lang="th-TH" sz="2000" b="1" dirty="0" smtClean="0"/>
              <a:t>ไม่เห็นด้วย </a:t>
            </a:r>
            <a:r>
              <a:rPr lang="en-US" sz="2000" b="1" dirty="0" smtClean="0"/>
              <a:t>= 8</a:t>
            </a:r>
            <a:r>
              <a:rPr lang="th-TH" sz="2000" b="1" dirty="0" smtClean="0"/>
              <a:t>0</a:t>
            </a:r>
            <a:r>
              <a:rPr lang="en-US" sz="2000" b="1" dirty="0" smtClean="0"/>
              <a:t>:20)</a:t>
            </a:r>
            <a:endParaRPr lang="th-TH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043608" y="1785010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en-US" sz="2000" b="1" dirty="0" smtClean="0"/>
              <a:t>:</a:t>
            </a:r>
            <a:r>
              <a:rPr lang="th-TH" sz="2000" b="1" dirty="0" smtClean="0"/>
              <a:t> ผู้ใช้จักรยานเห็นด้วยว่าคนไทยมีความสามารถผลิตจักรยานมาตรฐานสูง </a:t>
            </a:r>
            <a:r>
              <a:rPr lang="en-US" sz="2000" b="1" u="sng" dirty="0" smtClean="0"/>
              <a:t>&gt;</a:t>
            </a:r>
            <a:r>
              <a:rPr lang="en-US" sz="2000" b="1" dirty="0" smtClean="0"/>
              <a:t> </a:t>
            </a:r>
            <a:r>
              <a:rPr lang="th-TH" sz="2000" b="1" dirty="0" smtClean="0"/>
              <a:t>0.</a:t>
            </a:r>
            <a:r>
              <a:rPr lang="en-US" sz="2000" b="1" dirty="0" smtClean="0"/>
              <a:t>8</a:t>
            </a:r>
          </a:p>
          <a:p>
            <a:r>
              <a:rPr lang="en-US" sz="2000" b="1" dirty="0" smtClean="0"/>
              <a:t>H</a:t>
            </a:r>
            <a:r>
              <a:rPr lang="th-TH" sz="1600" b="1" dirty="0" smtClean="0"/>
              <a:t>1</a:t>
            </a:r>
            <a:r>
              <a:rPr lang="en-US" sz="2000" b="1" dirty="0" smtClean="0"/>
              <a:t>:</a:t>
            </a:r>
            <a:r>
              <a:rPr lang="th-TH" sz="2000" b="1" dirty="0" smtClean="0"/>
              <a:t> ผู้ใช้จักรยานเห็นด้วยว่าคนไทยมีความสามารถผลิตจักรยานมาตรฐานสูง </a:t>
            </a:r>
            <a:r>
              <a:rPr lang="en-US" sz="2000" b="1" dirty="0" smtClean="0"/>
              <a:t> &lt; </a:t>
            </a:r>
            <a:r>
              <a:rPr lang="th-TH" sz="2000" b="1" dirty="0" smtClean="0"/>
              <a:t>0.</a:t>
            </a:r>
            <a:r>
              <a:rPr lang="en-US" sz="2000" b="1" dirty="0" smtClean="0"/>
              <a:t>8</a:t>
            </a:r>
          </a:p>
        </p:txBody>
      </p:sp>
      <p:pic>
        <p:nvPicPr>
          <p:cNvPr id="20" name="Picture 19" descr="11-10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284984"/>
            <a:ext cx="3506174" cy="2574153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2771800" y="4869160"/>
            <a:ext cx="64807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2" name="Picture 21" descr="11-10-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3212976"/>
            <a:ext cx="2039054" cy="1539801"/>
          </a:xfrm>
          <a:prstGeom prst="rect">
            <a:avLst/>
          </a:prstGeom>
        </p:spPr>
      </p:pic>
      <p:pic>
        <p:nvPicPr>
          <p:cNvPr id="24" name="Picture 23" descr="11-10-3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4941168"/>
            <a:ext cx="1788400" cy="1615571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3779912" y="3717032"/>
            <a:ext cx="100811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851920" y="3861048"/>
            <a:ext cx="1008112" cy="108012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07504" y="169476"/>
            <a:ext cx="2701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11.3.6 การทดสอบสัดส่วน</a:t>
            </a:r>
            <a:endParaRPr lang="en-US" sz="2800" b="1" dirty="0" smtClean="0"/>
          </a:p>
        </p:txBody>
      </p:sp>
      <p:pic>
        <p:nvPicPr>
          <p:cNvPr id="12" name="Picture 11" descr="One Sample Output-04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692696"/>
            <a:ext cx="8567936" cy="171027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1600" y="2780928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b="1" dirty="0" smtClean="0"/>
              <a:t>ค่า </a:t>
            </a:r>
            <a:r>
              <a:rPr lang="en-US" sz="2400" b="1" dirty="0" smtClean="0"/>
              <a:t>Sig. (1-tailed) = .001</a:t>
            </a:r>
            <a:r>
              <a:rPr lang="th-TH" sz="2400" b="1" dirty="0" smtClean="0"/>
              <a:t> ซึ่งน้อยกว่า .05 ดังนั้นจึงปฏิเสธ </a:t>
            </a:r>
            <a:r>
              <a:rPr lang="en-US" sz="2400" b="1" dirty="0" smtClean="0"/>
              <a:t>H</a:t>
            </a:r>
            <a:r>
              <a:rPr lang="en-US" b="1" dirty="0" smtClean="0"/>
              <a:t>0</a:t>
            </a:r>
            <a:r>
              <a:rPr lang="en-US" sz="2400" b="1" dirty="0" smtClean="0"/>
              <a:t> </a:t>
            </a:r>
            <a:r>
              <a:rPr lang="th-TH" sz="2400" b="1" dirty="0" smtClean="0"/>
              <a:t>หมายถึงสัดส่วนผู้ใช้จักรยานเห็นด้วยว่าคนไทยมีความสามารถผลิตจักรยานมาตรฐานสูง </a:t>
            </a:r>
            <a:r>
              <a:rPr lang="en-US" sz="2400" b="1" dirty="0" smtClean="0"/>
              <a:t>&lt; </a:t>
            </a:r>
            <a:r>
              <a:rPr lang="th-TH" sz="2400" b="1" dirty="0" smtClean="0"/>
              <a:t>0.8</a:t>
            </a:r>
            <a:endParaRPr lang="en-US" sz="2400" b="1" dirty="0" smtClean="0"/>
          </a:p>
        </p:txBody>
      </p:sp>
      <p:sp>
        <p:nvSpPr>
          <p:cNvPr id="14" name="Oval 13"/>
          <p:cNvSpPr/>
          <p:nvPr/>
        </p:nvSpPr>
        <p:spPr>
          <a:xfrm>
            <a:off x="8244408" y="1268760"/>
            <a:ext cx="64807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</a:t>
            </a:r>
            <a:r>
              <a:rPr lang="en-US" sz="3000" b="1" dirty="0" smtClean="0">
                <a:solidFill>
                  <a:schemeClr val="bg1"/>
                </a:solidFill>
              </a:rPr>
              <a:t>1</a:t>
            </a:r>
            <a:r>
              <a:rPr lang="th-TH" sz="3000" b="1" dirty="0" smtClean="0">
                <a:solidFill>
                  <a:schemeClr val="bg1"/>
                </a:solidFill>
              </a:rPr>
              <a:t> สถิติเชิงอนุมานและการทดสอบตัวแปรเดียว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85720" y="297320"/>
          <a:ext cx="8572560" cy="6060638"/>
        </p:xfrm>
        <a:graphic>
          <a:graphicData uri="http://schemas.openxmlformats.org/drawingml/2006/table">
            <a:tbl>
              <a:tblPr/>
              <a:tblGrid>
                <a:gridCol w="2500330"/>
                <a:gridCol w="1714512"/>
                <a:gridCol w="1857388"/>
                <a:gridCol w="2500330"/>
              </a:tblGrid>
              <a:tr h="1093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ตัวแปรและชนิดข้อมูล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ทดสอบ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สถิติ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ตัวอย่างการประยุกต์ใช้</a:t>
                      </a:r>
                      <a:endParaRPr lang="en-US" sz="2000" b="1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41004" marR="410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062">
                <a:tc>
                  <a:txBody>
                    <a:bodyPr/>
                    <a:lstStyle/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ตัวแปรต้นและตัวแปรตามสองตัวขึ้นไป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N/O -------&gt; I/R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ค่าเฉลี่ย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การวิเคราะห์ความแปรปรวนตัวแปรพหุ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MANOVA</a:t>
                      </a: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400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อาชีพรับราชการ อาชีพพนักงานเอกชน และอาชีพทำธุรกิจส่วนตัว มีค่าใช้จ่ายด้านการท่องเที่ยวและค่าใช้จ่ายในการรับประทานอาหารเฉลี่ยแตกต่างกัน</a:t>
                      </a:r>
                      <a:endParaRPr lang="en-US" sz="1400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ตัวแปรสองตัว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N/O &lt;-------&gt; N/O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ความสัมพันธ์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เพียร์สันไคสแควร์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Pearson Chi-Square</a:t>
                      </a: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ความชอบรายการ </a:t>
                      </a:r>
                      <a:r>
                        <a:rPr lang="en-US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TV </a:t>
                      </a:r>
                      <a:r>
                        <a:rPr lang="th-TH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ไม่ขึ้นกับเพศ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334">
                <a:tc>
                  <a:txBody>
                    <a:bodyPr/>
                    <a:lstStyle/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ตัวแปรสองตัว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I/R &lt;-------&gt; I/R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ความสัมพันธ์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สหสัมพันธ์เพียร์สัน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Pearson correlation</a:t>
                      </a: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ค่าใช้จ่ายด้านโฆษณามีความสัมพันธ์กับยอดขายสินค้า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334">
                <a:tc>
                  <a:txBody>
                    <a:bodyPr/>
                    <a:lstStyle/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ตัวแปรสองตัวขึ้นไป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I/R -------&gt; I/R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ความสัมพันธ์ และการพยากรณ์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การวิเคราะห์ความถดถอยเชิง</a:t>
                      </a:r>
                      <a:r>
                        <a:rPr lang="th-TH" sz="1600" b="1" kern="1200" dirty="0" smtClean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พหุ (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Multiple Regression analysis</a:t>
                      </a: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ค่าใช้จ่ายด้านโฆษณาและค่าใช้จ่ายด้านการส่งเสริมการขาย มีความสัมพันธ์กับยอดขาย ดังนั้นสามารถพยากรณ์ยอดขายได้จากค่าใช้จ่ายด้านโฆษณาและค่าใช้จ่ายด้านการส่งเสริมการขาย 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036">
                <a:tc>
                  <a:txBody>
                    <a:bodyPr/>
                    <a:lstStyle/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ตัวแปรมากกว่าสองตัวขึ้นไป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I/R -------&gt; I/R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อิทธิพลทางตรงและทางอ้อม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การวิเคราะห์เส้นทาง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Path analysis</a:t>
                      </a: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)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/ 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โมเดลสมการโครงสร้าง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Structural equation modeling</a:t>
                      </a: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แรงจูงใจ ประสบการณ์ และสื่อโฆษณา มีอิทธิพลทางตรงและทางอ้อมต่อการตัดสินใจซื้อหรือไม่ อย่างไร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381">
                <a:tc>
                  <a:txBody>
                    <a:bodyPr/>
                    <a:lstStyle/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ตัวแปรมากกว่าสองตัวขึ้นไป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การจัดกลุ่มตัวแปร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Factor analysis / 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Discriminant analysis/</a:t>
                      </a: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Logistic analysis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ลูกค้าพึงพอใจต่อสินค้าเนื่องจากคุณสมบัติใดบ้าง (สินค้ามีคุณสมบัติหลายอย่าง สามารถนำมาจัดกลุ่มเป็นคุณสมบัติ</a:t>
                      </a:r>
                      <a:br>
                        <a:rPr lang="th-TH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</a:br>
                      <a:r>
                        <a:rPr lang="th-TH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หลัก ๆ)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381">
                <a:tc>
                  <a:txBody>
                    <a:bodyPr/>
                    <a:lstStyle/>
                    <a:p>
                      <a:pPr marL="0" lvl="0" indent="-180000" algn="thaiDist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ตัวแปรมากกว่าสองตัวขึ้นไป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การหารูปแบบขององค์ประกอบที่มีอิทธิพลต่อผู้บริโภคมากที่สุด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การวิเคราะห์องค์ประกอบร่วม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(</a:t>
                      </a: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Conjoint analysis</a:t>
                      </a:r>
                      <a:r>
                        <a:rPr lang="th-TH" sz="1600" b="1" kern="1200" dirty="0">
                          <a:solidFill>
                            <a:schemeClr val="tx1"/>
                          </a:solidFill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)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400" dirty="0">
                          <a:latin typeface="Angsana New" pitchFamily="18" charset="-34"/>
                          <a:ea typeface="Calibri"/>
                          <a:cs typeface="Angsana New" pitchFamily="18" charset="-34"/>
                        </a:rPr>
                        <a:t>คอมพิวเตอร์ที่ลูกค้าต้องการซื้อมากที่สุดมีจอภาพขนาดเท่าไร มีพื้นที่เก็บข้อมูลเท่าไร มีหน่วยความจำเท่าไร และมีความเร็วของการประมวลผลเท่าไร</a:t>
                      </a:r>
                      <a:endParaRPr lang="en-US" sz="1800" dirty="0">
                        <a:latin typeface="Angsana New" pitchFamily="18" charset="-34"/>
                        <a:ea typeface="Calibri"/>
                        <a:cs typeface="Angsana New" pitchFamily="18" charset="-3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4775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สมมติฐานการวิจัยและสมมติฐานทางสถิติ</a:t>
            </a:r>
            <a:endParaRPr lang="en-US" sz="32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994635" y="600055"/>
            <a:ext cx="4990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11.2.1 สมมติฐานการวิจัยและสมมติฐานทางสถิติ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28662" y="4857760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สมมติฐานว่าง </a:t>
            </a:r>
            <a:r>
              <a:rPr lang="en-US" sz="2000" b="1" dirty="0" smtClean="0"/>
              <a:t>(Null hypothesis or hypothesis of the status quo) </a:t>
            </a:r>
            <a:r>
              <a:rPr lang="th-TH" sz="2000" b="1" dirty="0" smtClean="0"/>
              <a:t>โดยทั่วไปแทนด้วยสัญลักษณ์ </a:t>
            </a:r>
            <a:r>
              <a:rPr lang="en-US" sz="2000" b="1" dirty="0" smtClean="0"/>
              <a:t>H</a:t>
            </a:r>
            <a:r>
              <a:rPr lang="th-TH" sz="1600" b="1" dirty="0" smtClean="0"/>
              <a:t>0</a:t>
            </a:r>
            <a:r>
              <a:rPr lang="th-TH" sz="2000" b="1" dirty="0" smtClean="0"/>
              <a:t> </a:t>
            </a:r>
          </a:p>
          <a:p>
            <a:r>
              <a:rPr lang="th-TH" sz="2000" b="1" dirty="0" smtClean="0"/>
              <a:t>สมมติฐานทางเลือก </a:t>
            </a:r>
            <a:r>
              <a:rPr lang="en-US" sz="2000" b="1" dirty="0" smtClean="0"/>
              <a:t>(Alternative hypothesis or research hypothesis of interest) </a:t>
            </a:r>
            <a:r>
              <a:rPr lang="th-TH" sz="2000" b="1" dirty="0" smtClean="0"/>
              <a:t>แทนด้วยสัญลักษณ์ </a:t>
            </a:r>
            <a:r>
              <a:rPr lang="en-US" sz="2000" b="1" dirty="0" smtClean="0"/>
              <a:t>H</a:t>
            </a:r>
            <a:r>
              <a:rPr lang="th-TH" sz="1600" b="1" dirty="0" smtClean="0"/>
              <a:t>1</a:t>
            </a:r>
            <a:r>
              <a:rPr lang="th-TH" sz="2000" b="1" dirty="0" smtClean="0"/>
              <a:t> หรือ </a:t>
            </a:r>
            <a:r>
              <a:rPr lang="en-US" sz="2000" b="1" dirty="0" smtClean="0"/>
              <a:t>Ha </a:t>
            </a:r>
            <a:endParaRPr lang="th-TH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2132856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สมมติฐานการวิจัย</a:t>
            </a:r>
            <a:r>
              <a:rPr lang="en-US" sz="2400" b="1" u="sng" dirty="0" smtClean="0"/>
              <a:t>:</a:t>
            </a:r>
            <a:r>
              <a:rPr lang="th-TH" sz="2400" b="1" u="sng" dirty="0" smtClean="0"/>
              <a:t> (เขียนในรูปแบบการบรรยาย)</a:t>
            </a:r>
            <a:r>
              <a:rPr lang="en-US" sz="2400" b="1" dirty="0" smtClean="0"/>
              <a:t> </a:t>
            </a:r>
          </a:p>
          <a:p>
            <a:r>
              <a:rPr lang="th-TH" sz="2400" b="1" dirty="0" smtClean="0"/>
              <a:t>ความพึงพอใจของเพศชายเท่ากับความพึงพอใจของเพศหญิง</a:t>
            </a:r>
          </a:p>
          <a:p>
            <a:endParaRPr lang="en-US" sz="2400" b="1" dirty="0" smtClean="0"/>
          </a:p>
          <a:p>
            <a:r>
              <a:rPr lang="th-TH" sz="2400" b="1" u="sng" dirty="0" smtClean="0"/>
              <a:t>สมมติฐานทางสถิติ</a:t>
            </a:r>
            <a:r>
              <a:rPr lang="en-US" sz="2400" b="1" u="sng" dirty="0" smtClean="0"/>
              <a:t>:</a:t>
            </a:r>
            <a:r>
              <a:rPr lang="th-TH" sz="2400" b="1" u="sng" dirty="0" smtClean="0"/>
              <a:t> (เขียนในรูปแบบสมการ)</a:t>
            </a:r>
            <a:endParaRPr lang="en-US" sz="2400" b="1" dirty="0" smtClean="0"/>
          </a:p>
          <a:p>
            <a:r>
              <a:rPr lang="en-US" sz="2400" b="1" dirty="0" smtClean="0"/>
              <a:t>H</a:t>
            </a:r>
            <a:r>
              <a:rPr lang="en-US" b="1" dirty="0" smtClean="0"/>
              <a:t>0</a:t>
            </a:r>
            <a:r>
              <a:rPr lang="en-US" sz="2400" b="1" dirty="0" smtClean="0"/>
              <a:t>:</a:t>
            </a:r>
            <a:r>
              <a:rPr lang="th-TH" sz="2400" b="1" dirty="0" smtClean="0"/>
              <a:t> ความพึงพอใจของเพศชาย        ความพึงพอใจของเพศหญิง</a:t>
            </a:r>
            <a:endParaRPr lang="en-US" sz="2400" b="1" dirty="0" smtClean="0"/>
          </a:p>
          <a:p>
            <a:r>
              <a:rPr lang="en-US" sz="2400" b="1" dirty="0" smtClean="0"/>
              <a:t>H</a:t>
            </a:r>
            <a:r>
              <a:rPr lang="th-TH" b="1" dirty="0" smtClean="0"/>
              <a:t>1</a:t>
            </a:r>
            <a:r>
              <a:rPr lang="en-US" sz="2400" b="1" dirty="0" smtClean="0"/>
              <a:t>:</a:t>
            </a:r>
            <a:r>
              <a:rPr lang="th-TH" sz="2400" b="1" dirty="0" smtClean="0"/>
              <a:t> ความพึงพอใจของเพศชาย        ความพึงพอใจของเพศหญิง</a:t>
            </a:r>
            <a:endParaRPr lang="en-US" sz="2400" b="1" dirty="0" smtClean="0"/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99520" y="3717032"/>
            <a:ext cx="152400" cy="236538"/>
          </a:xfrm>
          <a:prstGeom prst="rect">
            <a:avLst/>
          </a:prstGeom>
          <a:noFill/>
        </p:spPr>
      </p:pic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4077072"/>
            <a:ext cx="152400" cy="236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794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หลักการเขียนสมมติฐานทางสถิติ</a:t>
            </a:r>
            <a:endParaRPr lang="en-US" sz="32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448559" y="600055"/>
            <a:ext cx="3536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11.2.2 หลักการการเขียนสมมติฐาน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2005604"/>
            <a:ext cx="78581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หลักการเขียนสมมติฐาน</a:t>
            </a:r>
          </a:p>
          <a:p>
            <a:r>
              <a:rPr lang="th-TH" sz="2000" b="1" dirty="0" smtClean="0"/>
              <a:t>ให้เครื่องหมายเท่ากับไว้ที่ </a:t>
            </a:r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en-US" sz="2000" b="1" dirty="0" smtClean="0"/>
              <a:t> </a:t>
            </a:r>
            <a:r>
              <a:rPr lang="th-TH" sz="2000" b="1" dirty="0" smtClean="0"/>
              <a:t>เสมอ เช่น</a:t>
            </a:r>
          </a:p>
          <a:p>
            <a:endParaRPr lang="th-TH" sz="2000" b="1" dirty="0" smtClean="0"/>
          </a:p>
          <a:p>
            <a:r>
              <a:rPr lang="th-TH" sz="2000" b="1" dirty="0" smtClean="0"/>
              <a:t>ดังนั้นการเขียนสมมติฐานจึงเริ่มจากเขียน </a:t>
            </a:r>
            <a:r>
              <a:rPr lang="en-US" sz="2000" b="1" dirty="0" smtClean="0"/>
              <a:t>H</a:t>
            </a:r>
            <a:r>
              <a:rPr lang="en-US" sz="1600" b="1" dirty="0" smtClean="0"/>
              <a:t>0</a:t>
            </a:r>
            <a:r>
              <a:rPr lang="en-US" sz="2000" b="1" dirty="0" smtClean="0"/>
              <a:t> </a:t>
            </a:r>
            <a:r>
              <a:rPr lang="th-TH" sz="2000" b="1" dirty="0" smtClean="0"/>
              <a:t>ก่อน โดยให้มีเครื่องหมายเท่ากับ ได้แก่</a:t>
            </a:r>
            <a:r>
              <a:rPr lang="en-US" sz="2000" b="1" dirty="0" smtClean="0"/>
              <a:t>    =  , ≤    , ≥    </a:t>
            </a:r>
            <a:r>
              <a:rPr lang="th-TH" sz="2000" b="1" dirty="0" smtClean="0"/>
              <a:t> </a:t>
            </a:r>
          </a:p>
          <a:p>
            <a:endParaRPr lang="th-TH" sz="2000" b="1" dirty="0" smtClean="0"/>
          </a:p>
          <a:p>
            <a:r>
              <a:rPr lang="th-TH" sz="2000" b="1" dirty="0" smtClean="0"/>
              <a:t>จากนั้นจึงเขียน </a:t>
            </a:r>
            <a:r>
              <a:rPr lang="en-US" sz="2000" b="1" dirty="0" smtClean="0"/>
              <a:t>H</a:t>
            </a:r>
            <a:r>
              <a:rPr lang="th-TH" sz="1600" b="1" dirty="0" smtClean="0"/>
              <a:t>1</a:t>
            </a:r>
            <a:r>
              <a:rPr lang="th-TH" sz="2000" b="1" dirty="0" smtClean="0"/>
              <a:t>  ที่เป็นทางเลือกอื่น ได้แก่ </a:t>
            </a:r>
            <a:r>
              <a:rPr lang="en-US" sz="2000" b="1" dirty="0" smtClean="0"/>
              <a:t>          ,    &gt;   , &lt;  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114151" imgH="215619" progId="Equation.3">
                  <p:embed/>
                </p:oleObj>
              </mc:Choice>
              <mc:Fallback>
                <p:oleObj name="Equation" r:id="rId3" imgW="114151" imgH="215619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pic>
        <p:nvPicPr>
          <p:cNvPr id="79880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3573016"/>
            <a:ext cx="152400" cy="236538"/>
          </a:xfrm>
          <a:prstGeom prst="rect">
            <a:avLst/>
          </a:prstGeom>
          <a:noFill/>
        </p:spPr>
      </p:pic>
      <p:sp>
        <p:nvSpPr>
          <p:cNvPr id="798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/>
          <p:nvPr/>
        </p:nvGrpSpPr>
        <p:grpSpPr>
          <a:xfrm>
            <a:off x="539552" y="954594"/>
            <a:ext cx="8208912" cy="1754326"/>
            <a:chOff x="539552" y="332656"/>
            <a:chExt cx="8208912" cy="1754326"/>
          </a:xfrm>
        </p:grpSpPr>
        <p:sp>
          <p:nvSpPr>
            <p:cNvPr id="7" name="TextBox 6"/>
            <p:cNvSpPr txBox="1"/>
            <p:nvPr/>
          </p:nvSpPr>
          <p:spPr>
            <a:xfrm>
              <a:off x="539552" y="332656"/>
              <a:ext cx="820891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b="1" u="sng" dirty="0" smtClean="0"/>
                <a:t>การเขียนสมมติฐานรูปแบบที่ 1</a:t>
              </a:r>
              <a:endParaRPr lang="en-US" b="1" dirty="0" smtClean="0"/>
            </a:p>
            <a:p>
              <a:r>
                <a:rPr lang="th-TH" b="1" u="sng" dirty="0" smtClean="0"/>
                <a:t>คำถามการวิจัย</a:t>
              </a:r>
              <a:r>
                <a:rPr lang="en-US" b="1" u="sng" dirty="0" smtClean="0"/>
                <a:t>:</a:t>
              </a:r>
              <a:r>
                <a:rPr lang="en-US" b="1" dirty="0" smtClean="0"/>
                <a:t> </a:t>
              </a:r>
              <a:r>
                <a:rPr lang="th-TH" b="1" dirty="0" smtClean="0"/>
                <a:t>ความพึงพอใจของเพศชายกับเพศหญิงแตกต่างกันหรือไม่</a:t>
              </a:r>
              <a:endParaRPr lang="en-US" b="1" dirty="0" smtClean="0"/>
            </a:p>
            <a:p>
              <a:r>
                <a:rPr lang="th-TH" b="1" u="sng" dirty="0" smtClean="0"/>
                <a:t>สมมติฐานการวิจัย</a:t>
              </a:r>
              <a:r>
                <a:rPr lang="en-US" b="1" u="sng" dirty="0" smtClean="0"/>
                <a:t>:</a:t>
              </a:r>
              <a:r>
                <a:rPr lang="en-US" b="1" dirty="0" smtClean="0"/>
                <a:t> </a:t>
              </a:r>
              <a:r>
                <a:rPr lang="th-TH" b="1" dirty="0" smtClean="0"/>
                <a:t>ความพึงพอใจของเพศชายเท่ากับความพึงพอใจของเพศหญิง</a:t>
              </a:r>
              <a:endParaRPr lang="en-US" b="1" dirty="0" smtClean="0"/>
            </a:p>
            <a:p>
              <a:r>
                <a:rPr lang="th-TH" b="1" u="sng" dirty="0" smtClean="0"/>
                <a:t>สมมติฐานทางสถิติ</a:t>
              </a:r>
              <a:r>
                <a:rPr lang="en-US" b="1" u="sng" dirty="0" smtClean="0"/>
                <a:t>:</a:t>
              </a:r>
              <a:endParaRPr lang="en-US" b="1" dirty="0" smtClean="0"/>
            </a:p>
            <a:p>
              <a:r>
                <a:rPr lang="en-US" b="1" dirty="0" smtClean="0"/>
                <a:t>H</a:t>
              </a:r>
              <a:r>
                <a:rPr lang="en-US" sz="1400" b="1" dirty="0" smtClean="0"/>
                <a:t>0</a:t>
              </a:r>
              <a:r>
                <a:rPr lang="en-US" b="1" dirty="0" smtClean="0"/>
                <a:t>:</a:t>
              </a:r>
              <a:r>
                <a:rPr lang="th-TH" b="1" dirty="0" smtClean="0"/>
                <a:t> ความพึงพอใจของเพศชาย           ความพึงพอใจของเพศหญิง</a:t>
              </a:r>
              <a:endParaRPr lang="en-US" b="1" dirty="0" smtClean="0"/>
            </a:p>
            <a:p>
              <a:r>
                <a:rPr lang="en-US" b="1" dirty="0" smtClean="0"/>
                <a:t>H</a:t>
              </a:r>
              <a:r>
                <a:rPr lang="th-TH" sz="1400" b="1" dirty="0" smtClean="0"/>
                <a:t>1</a:t>
              </a:r>
              <a:r>
                <a:rPr lang="en-US" b="1" dirty="0" smtClean="0"/>
                <a:t>:</a:t>
              </a:r>
              <a:r>
                <a:rPr lang="th-TH" b="1" dirty="0" smtClean="0"/>
                <a:t> ความพึงพอใจของเพศชาย           ความพึงพอใจของเพศหญิง</a:t>
              </a:r>
              <a:endParaRPr lang="en-US" b="1" dirty="0" smtClean="0"/>
            </a:p>
          </p:txBody>
        </p:sp>
        <p:pic>
          <p:nvPicPr>
            <p:cNvPr id="8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27784" y="1484784"/>
              <a:ext cx="152400" cy="236538"/>
            </a:xfrm>
            <a:prstGeom prst="rect">
              <a:avLst/>
            </a:prstGeom>
            <a:noFill/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27784" y="1772816"/>
              <a:ext cx="152400" cy="236538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467544" y="2826802"/>
            <a:ext cx="770485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u="sng" dirty="0" smtClean="0"/>
              <a:t>การเขียนสมมติฐานรูปแบบที่ 2</a:t>
            </a:r>
            <a:endParaRPr lang="en-US" b="1" dirty="0" smtClean="0"/>
          </a:p>
          <a:p>
            <a:r>
              <a:rPr lang="th-TH" b="1" u="sng" dirty="0" smtClean="0"/>
              <a:t>คำถามการวิจัย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th-TH" b="1" dirty="0" smtClean="0"/>
              <a:t>เพศชายมีความพึงพอใจมากกว่าหรือเท่ากับเพศหญิงหรือไม่</a:t>
            </a:r>
            <a:endParaRPr lang="en-US" b="1" dirty="0" smtClean="0"/>
          </a:p>
          <a:p>
            <a:r>
              <a:rPr lang="th-TH" b="1" u="sng" dirty="0" smtClean="0"/>
              <a:t>สมมติฐานการวิจัย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th-TH" b="1" dirty="0" smtClean="0"/>
              <a:t>ความพึงพอใจของเพศชายน้อยกว่าหรือเท่ากับความพึงพอใจของเพศหญิง</a:t>
            </a:r>
            <a:endParaRPr lang="en-US" b="1" dirty="0" smtClean="0"/>
          </a:p>
          <a:p>
            <a:r>
              <a:rPr lang="th-TH" b="1" u="sng" dirty="0" smtClean="0"/>
              <a:t>สมมติฐานทางสถิติ</a:t>
            </a:r>
            <a:r>
              <a:rPr lang="en-US" b="1" u="sng" dirty="0" smtClean="0"/>
              <a:t>:</a:t>
            </a:r>
            <a:endParaRPr lang="en-US" b="1" dirty="0" smtClean="0"/>
          </a:p>
          <a:p>
            <a:r>
              <a:rPr lang="en-US" b="1" dirty="0" smtClean="0"/>
              <a:t>H</a:t>
            </a:r>
            <a:r>
              <a:rPr lang="en-US" sz="1400" b="1" dirty="0" smtClean="0"/>
              <a:t>0</a:t>
            </a:r>
            <a:r>
              <a:rPr lang="en-US" b="1" dirty="0" smtClean="0"/>
              <a:t>:</a:t>
            </a:r>
            <a:r>
              <a:rPr lang="th-TH" b="1" dirty="0" smtClean="0"/>
              <a:t> ความพึงพอใจของเพศชาย </a:t>
            </a:r>
            <a:r>
              <a:rPr lang="en-US" b="1" dirty="0" smtClean="0"/>
              <a:t>   ≤</a:t>
            </a:r>
            <a:r>
              <a:rPr lang="th-TH" b="1" dirty="0" smtClean="0"/>
              <a:t>    ความพึงพอใจของเพศหญิง</a:t>
            </a:r>
            <a:endParaRPr lang="en-US" b="1" dirty="0" smtClean="0"/>
          </a:p>
          <a:p>
            <a:r>
              <a:rPr lang="en-US" b="1" dirty="0" smtClean="0"/>
              <a:t>H</a:t>
            </a:r>
            <a:r>
              <a:rPr lang="th-TH" sz="1400" b="1" dirty="0" smtClean="0"/>
              <a:t>1</a:t>
            </a:r>
            <a:r>
              <a:rPr lang="en-US" b="1" dirty="0" smtClean="0"/>
              <a:t>:</a:t>
            </a:r>
            <a:r>
              <a:rPr lang="th-TH" b="1" dirty="0" smtClean="0"/>
              <a:t> ความพึงพอใจของเพศชาย    </a:t>
            </a:r>
            <a:r>
              <a:rPr lang="en-US" sz="2800" b="1" dirty="0" smtClean="0"/>
              <a:t>&gt;</a:t>
            </a:r>
            <a:r>
              <a:rPr lang="th-TH" b="1" dirty="0" smtClean="0"/>
              <a:t>    ความพึงพอใจของเพศหญิง</a:t>
            </a:r>
            <a:endParaRPr lang="en-US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67544" y="469901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u="sng" dirty="0" smtClean="0"/>
              <a:t>การเขียนสมมติฐานรูปแบบที่ 3</a:t>
            </a:r>
            <a:endParaRPr lang="en-US" b="1" dirty="0" smtClean="0"/>
          </a:p>
          <a:p>
            <a:r>
              <a:rPr lang="th-TH" b="1" u="sng" dirty="0" smtClean="0"/>
              <a:t>คำถามการวิจัย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th-TH" b="1" dirty="0" smtClean="0"/>
              <a:t>เพศชายมีความพึงพอใจมากกว่าหรือเท่ากับเพศหญิงหรือไม่</a:t>
            </a:r>
            <a:endParaRPr lang="en-US" b="1" dirty="0" smtClean="0"/>
          </a:p>
          <a:p>
            <a:r>
              <a:rPr lang="th-TH" b="1" u="sng" dirty="0" smtClean="0"/>
              <a:t>สมมติฐานการวิจัย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th-TH" b="1" dirty="0" smtClean="0"/>
              <a:t>ความพึงพอใจของเพศชายมากกว่าหรือเท่ากับความพึงพอใจของเพศหญิง</a:t>
            </a:r>
            <a:endParaRPr lang="en-US" b="1" dirty="0" smtClean="0"/>
          </a:p>
          <a:p>
            <a:r>
              <a:rPr lang="th-TH" b="1" u="sng" dirty="0" smtClean="0"/>
              <a:t>สมมติฐานทางสถิติ</a:t>
            </a:r>
            <a:r>
              <a:rPr lang="en-US" b="1" u="sng" dirty="0" smtClean="0"/>
              <a:t>:</a:t>
            </a:r>
            <a:endParaRPr lang="en-US" b="1" dirty="0" smtClean="0"/>
          </a:p>
          <a:p>
            <a:r>
              <a:rPr lang="en-US" b="1" dirty="0" smtClean="0"/>
              <a:t>H</a:t>
            </a:r>
            <a:r>
              <a:rPr lang="en-US" sz="1400" b="1" dirty="0" smtClean="0"/>
              <a:t>0</a:t>
            </a:r>
            <a:r>
              <a:rPr lang="en-US" b="1" dirty="0" smtClean="0"/>
              <a:t>:</a:t>
            </a:r>
            <a:r>
              <a:rPr lang="th-TH" b="1" dirty="0" smtClean="0"/>
              <a:t> ความพึงพอใจของเพศชาย </a:t>
            </a:r>
            <a:r>
              <a:rPr lang="en-US" b="1" dirty="0" smtClean="0"/>
              <a:t>     ≥</a:t>
            </a:r>
            <a:r>
              <a:rPr lang="th-TH" b="1" dirty="0" smtClean="0"/>
              <a:t>    </a:t>
            </a:r>
            <a:r>
              <a:rPr lang="en-US" b="1" dirty="0" smtClean="0"/>
              <a:t> </a:t>
            </a:r>
            <a:r>
              <a:rPr lang="th-TH" b="1" dirty="0" smtClean="0"/>
              <a:t>ความพึงพอใจของเพศหญิง</a:t>
            </a:r>
            <a:endParaRPr lang="en-US" b="1" dirty="0" smtClean="0"/>
          </a:p>
          <a:p>
            <a:r>
              <a:rPr lang="en-US" b="1" dirty="0" smtClean="0"/>
              <a:t>H</a:t>
            </a:r>
            <a:r>
              <a:rPr lang="th-TH" sz="1400" b="1" dirty="0" smtClean="0"/>
              <a:t>1</a:t>
            </a:r>
            <a:r>
              <a:rPr lang="en-US" b="1" dirty="0" smtClean="0"/>
              <a:t>:</a:t>
            </a:r>
            <a:r>
              <a:rPr lang="th-TH" b="1" dirty="0" smtClean="0"/>
              <a:t> ความพึงพอใจของเพศชาย     </a:t>
            </a:r>
            <a:r>
              <a:rPr lang="en-US" sz="2800" b="1" dirty="0" smtClean="0"/>
              <a:t>&lt;</a:t>
            </a:r>
            <a:r>
              <a:rPr lang="th-TH" b="1" dirty="0" smtClean="0"/>
              <a:t>      ความพึงพอใจของเพศหญิง</a:t>
            </a:r>
            <a:endParaRPr lang="en-US" b="1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251520" y="260648"/>
            <a:ext cx="31838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C00000"/>
                </a:solidFill>
              </a:rPr>
              <a:t>รูปแบบการเขียนสมมติฐาน</a:t>
            </a:r>
            <a:endParaRPr lang="th-TH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2146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นัยสำคัญทางสถิติ</a:t>
            </a:r>
            <a:endParaRPr lang="en-US" sz="32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968987" y="600055"/>
            <a:ext cx="5016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11.2.3 นัยสำคัญทางสถิติ </a:t>
            </a:r>
            <a:r>
              <a:rPr lang="en-US" sz="2800" b="1" dirty="0" smtClean="0">
                <a:solidFill>
                  <a:schemeClr val="bg1"/>
                </a:solidFill>
              </a:rPr>
              <a:t>(Statistical significance)</a:t>
            </a: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19" name="TextBox 18"/>
          <p:cNvSpPr txBox="1"/>
          <p:nvPr/>
        </p:nvSpPr>
        <p:spPr>
          <a:xfrm>
            <a:off x="827584" y="1916832"/>
            <a:ext cx="80457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ขอบเขตความคลาดเคลื่อน </a:t>
            </a:r>
            <a:r>
              <a:rPr lang="en-US" sz="2400" b="1" dirty="0" smtClean="0"/>
              <a:t>(Margin of error)</a:t>
            </a:r>
            <a:r>
              <a:rPr lang="en-US" sz="2400" dirty="0" smtClean="0"/>
              <a:t> </a:t>
            </a:r>
            <a:endParaRPr lang="th-TH" sz="2400" dirty="0" smtClean="0"/>
          </a:p>
          <a:p>
            <a:r>
              <a:rPr lang="th-TH" sz="2400" dirty="0" smtClean="0"/>
              <a:t>เป็นค่าที่ระบุความคลาดเคลื่อนของข้อมูล เช่น ผู้บริโภคมีความพึงพอใจร้อยละ 82 </a:t>
            </a:r>
          </a:p>
          <a:p>
            <a:r>
              <a:rPr lang="th-TH" sz="2400" dirty="0" smtClean="0"/>
              <a:t>มีความคลาดเคลื่อนของข้อมูลเท่ากับร้อยละ 2 แสดงว่าผู้บริโภคมีความพึงพอใจอยู่ระหว่าง 80-84 </a:t>
            </a:r>
            <a:endParaRPr lang="en-US" sz="24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899592" y="3356992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ระดับความเชื่อมั่น (</a:t>
            </a:r>
            <a:r>
              <a:rPr lang="en-US" sz="2400" b="1" dirty="0" smtClean="0"/>
              <a:t>Confidence level)</a:t>
            </a:r>
            <a:r>
              <a:rPr lang="en-US" sz="2400" dirty="0" smtClean="0"/>
              <a:t> </a:t>
            </a:r>
            <a:endParaRPr lang="th-TH" sz="2400" dirty="0" smtClean="0"/>
          </a:p>
          <a:p>
            <a:r>
              <a:rPr lang="th-TH" sz="2400" dirty="0" smtClean="0"/>
              <a:t>หมายถึง ค่าที่แสดงถึงความมั่นใจหรือความถูกต้องของผลสรุป เช่น ความเชื่อมั่นร้อยละ 95 หมายถึง หากมีการสรุปผล 100 ครั้ง จะได้ผลตามที่สรุป 95 ครั้ง หรือผิดพลาด 5 ครั้ง เช่น ผู้บริโภคมีความพึงพอใจร้อยละ 82 มีความคลาดเคลื่อนของข้อมูลเท่ากับร้อยละ 2 ที่ระดับความเชื่อมั่นร้อยละ 90 แสดงว่า หากมีการสุ่มตัวอย่างที่แตกต่างกัน 100 ครั้ง พบว่า 90 ครั้งผู้บริโภคมีความพึงพอใจอยู่ระหว่างร้อยละ 80-84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7003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11.2 การทดสอบสมมติฐาน </a:t>
            </a:r>
            <a:r>
              <a:rPr lang="en-US" sz="3200" b="1" dirty="0" smtClean="0">
                <a:solidFill>
                  <a:schemeClr val="bg1"/>
                </a:solidFill>
              </a:rPr>
              <a:t>(Hypothesis)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2146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นัยสำคัญทางสถิติ</a:t>
            </a:r>
            <a:endParaRPr lang="en-US" sz="32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968987" y="600055"/>
            <a:ext cx="50161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11.2.3 นัยสำคัญทางสถิติ </a:t>
            </a:r>
            <a:r>
              <a:rPr lang="en-US" sz="2800" b="1" dirty="0" smtClean="0">
                <a:solidFill>
                  <a:schemeClr val="bg1"/>
                </a:solidFill>
              </a:rPr>
              <a:t>(Statistical significance)</a:t>
            </a:r>
          </a:p>
        </p:txBody>
      </p:sp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sp>
        <p:nvSpPr>
          <p:cNvPr id="962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 dirty="0"/>
          </a:p>
        </p:txBody>
      </p:sp>
      <p:grpSp>
        <p:nvGrpSpPr>
          <p:cNvPr id="2" name="Group 13"/>
          <p:cNvGrpSpPr/>
          <p:nvPr/>
        </p:nvGrpSpPr>
        <p:grpSpPr>
          <a:xfrm>
            <a:off x="827584" y="1988840"/>
            <a:ext cx="7992888" cy="1200329"/>
            <a:chOff x="827584" y="1988840"/>
            <a:chExt cx="7992888" cy="1200329"/>
          </a:xfrm>
        </p:grpSpPr>
        <p:sp>
          <p:nvSpPr>
            <p:cNvPr id="20" name="TextBox 19"/>
            <p:cNvSpPr txBox="1"/>
            <p:nvPr/>
          </p:nvSpPr>
          <p:spPr>
            <a:xfrm>
              <a:off x="827584" y="1988840"/>
              <a:ext cx="799288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400" dirty="0" smtClean="0"/>
                <a:t>การวิเคราะห์ทางสถิตินิยมใช้ระดับนัยสำคัญ </a:t>
              </a:r>
              <a:r>
                <a:rPr lang="en-US" sz="2400" dirty="0" smtClean="0"/>
                <a:t>(Significance level) </a:t>
              </a:r>
              <a:r>
                <a:rPr lang="th-TH" sz="2400" dirty="0" smtClean="0"/>
                <a:t>หรือค่าแอลฟา (     ) </a:t>
              </a:r>
            </a:p>
            <a:p>
              <a:r>
                <a:rPr lang="th-TH" sz="2400" dirty="0" smtClean="0"/>
                <a:t>เพื่อแสดงระดับการยอมรับได้ของจำนวนที่ผิดพลาด โดยระดับนัยสำคัญเท่ากับ (1- ระดับความเชื่อมั่น) หารด้วย 100 เช่น ระดับความเชื่อมั่นร้อยละ 95 เท่ากับระดับนัยสำคัญ 1-(95/100) </a:t>
              </a:r>
              <a:r>
                <a:rPr lang="en-US" sz="2400" dirty="0" smtClean="0"/>
                <a:t>= 0.05</a:t>
              </a:r>
              <a:r>
                <a:rPr lang="th-TH" sz="2400" dirty="0" smtClean="0"/>
                <a:t> </a:t>
              </a:r>
              <a:endParaRPr lang="en-US" sz="2400" dirty="0" smtClean="0"/>
            </a:p>
          </p:txBody>
        </p:sp>
        <p:pic>
          <p:nvPicPr>
            <p:cNvPr id="96257" name="Picture 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52320" y="2086972"/>
              <a:ext cx="130175" cy="236538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1331640" y="3645024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หากค่า </a:t>
            </a:r>
            <a:r>
              <a:rPr lang="en-US" sz="2400" b="1" dirty="0" smtClean="0">
                <a:solidFill>
                  <a:srgbClr val="C00000"/>
                </a:solidFill>
              </a:rPr>
              <a:t>Sig.</a:t>
            </a:r>
            <a:r>
              <a:rPr lang="th-TH" sz="2400" b="1" dirty="0" smtClean="0">
                <a:solidFill>
                  <a:srgbClr val="C00000"/>
                </a:solidFill>
              </a:rPr>
              <a:t> หรือ </a:t>
            </a:r>
            <a:r>
              <a:rPr lang="en-US" sz="2400" b="1" dirty="0" smtClean="0">
                <a:solidFill>
                  <a:srgbClr val="C00000"/>
                </a:solidFill>
              </a:rPr>
              <a:t>p-value</a:t>
            </a:r>
            <a:r>
              <a:rPr lang="th-TH" sz="2400" b="1" dirty="0" smtClean="0">
                <a:solidFill>
                  <a:srgbClr val="C00000"/>
                </a:solidFill>
              </a:rPr>
              <a:t> น้อยกว่าหรือเท่ากับระดับนัยสำคัญหรือแอลฟาที่กำหนด นิยมเรียกว่า ผลการวิเคราะห์ข้อมูลนั้นมีนัยสำคัญทางสถิติ </a:t>
            </a:r>
            <a:r>
              <a:rPr lang="en-US" sz="2400" b="1" dirty="0" smtClean="0">
                <a:solidFill>
                  <a:srgbClr val="C00000"/>
                </a:solidFill>
              </a:rPr>
              <a:t>(Statistical significant) </a:t>
            </a:r>
            <a:r>
              <a:rPr lang="th-TH" sz="2400" b="1" dirty="0" smtClean="0">
                <a:solidFill>
                  <a:srgbClr val="C00000"/>
                </a:solidFill>
              </a:rPr>
              <a:t>หรือเรียกว่า ผลการวิเคราะห์ข้อมูลมีนัยสำคัญที่ระดับ 0.05</a:t>
            </a:r>
            <a:endParaRPr lang="en-US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12436</TotalTime>
  <Words>3238</Words>
  <Application>Microsoft Office PowerPoint</Application>
  <PresentationFormat>On-screen Show (4:3)</PresentationFormat>
  <Paragraphs>339</Paragraphs>
  <Slides>38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Angsana New</vt:lpstr>
      <vt:lpstr>Arial</vt:lpstr>
      <vt:lpstr>Calibri</vt:lpstr>
      <vt:lpstr>Cordia New</vt:lpstr>
      <vt:lpstr>Courier New</vt:lpstr>
      <vt:lpstr>Times New Roman</vt:lpstr>
      <vt:lpstr>Wingdings</vt:lpstr>
      <vt:lpstr>Wut's Template 01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1420</cp:revision>
  <dcterms:created xsi:type="dcterms:W3CDTF">2011-07-14T07:15:29Z</dcterms:created>
  <dcterms:modified xsi:type="dcterms:W3CDTF">2018-06-06T01:58:33Z</dcterms:modified>
</cp:coreProperties>
</file>